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7"/>
  </p:notesMasterIdLst>
  <p:sldIdLst>
    <p:sldId id="257" r:id="rId5"/>
    <p:sldId id="258" r:id="rId6"/>
    <p:sldId id="259" r:id="rId7"/>
    <p:sldId id="305" r:id="rId8"/>
    <p:sldId id="302" r:id="rId9"/>
    <p:sldId id="303" r:id="rId10"/>
    <p:sldId id="304" r:id="rId11"/>
    <p:sldId id="306" r:id="rId12"/>
    <p:sldId id="335" r:id="rId13"/>
    <p:sldId id="350" r:id="rId14"/>
    <p:sldId id="374" r:id="rId15"/>
    <p:sldId id="256" r:id="rId16"/>
    <p:sldId id="309" r:id="rId17"/>
    <p:sldId id="270" r:id="rId18"/>
    <p:sldId id="274" r:id="rId19"/>
    <p:sldId id="271" r:id="rId20"/>
    <p:sldId id="352" r:id="rId21"/>
    <p:sldId id="372" r:id="rId22"/>
    <p:sldId id="373" r:id="rId23"/>
    <p:sldId id="371" r:id="rId24"/>
    <p:sldId id="369" r:id="rId25"/>
    <p:sldId id="272" r:id="rId26"/>
    <p:sldId id="312" r:id="rId27"/>
    <p:sldId id="317" r:id="rId28"/>
    <p:sldId id="318" r:id="rId29"/>
    <p:sldId id="319" r:id="rId30"/>
    <p:sldId id="321" r:id="rId31"/>
    <p:sldId id="332" r:id="rId32"/>
    <p:sldId id="313" r:id="rId33"/>
    <p:sldId id="323" r:id="rId34"/>
    <p:sldId id="326" r:id="rId35"/>
    <p:sldId id="336" r:id="rId36"/>
    <p:sldId id="363" r:id="rId37"/>
    <p:sldId id="320" r:id="rId38"/>
    <p:sldId id="263" r:id="rId39"/>
    <p:sldId id="365" r:id="rId40"/>
    <p:sldId id="360" r:id="rId41"/>
    <p:sldId id="273" r:id="rId42"/>
    <p:sldId id="310" r:id="rId43"/>
    <p:sldId id="355" r:id="rId44"/>
    <p:sldId id="347" r:id="rId45"/>
    <p:sldId id="34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74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965"/>
    <a:srgbClr val="EC7322"/>
    <a:srgbClr val="FF9933"/>
    <a:srgbClr val="ECFCE4"/>
    <a:srgbClr val="E2E6F7"/>
    <a:srgbClr val="265D9A"/>
    <a:srgbClr val="203864"/>
    <a:srgbClr val="31659F"/>
    <a:srgbClr val="338D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 autoAdjust="0"/>
    <p:restoredTop sz="93632" autoAdjust="0"/>
  </p:normalViewPr>
  <p:slideViewPr>
    <p:cSldViewPr snapToGrid="0">
      <p:cViewPr>
        <p:scale>
          <a:sx n="66" d="100"/>
          <a:sy n="66" d="100"/>
        </p:scale>
        <p:origin x="19" y="317"/>
      </p:cViewPr>
      <p:guideLst>
        <p:guide orient="horz" pos="1434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8775329317470764"/>
          <c:y val="0.79731368441330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7655589661461809E-2"/>
          <c:y val="3.8456260720411674E-2"/>
          <c:w val="0.92162877945341581"/>
          <c:h val="0.59771477964911335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점검 항목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-0.260720411663807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8B-499E-969F-89ABF493D3C0}"/>
                </c:ext>
              </c:extLst>
            </c:dLbl>
            <c:dLbl>
              <c:idx val="1"/>
              <c:layout>
                <c:manualLayout>
                  <c:x val="-6.9051305263837248E-17"/>
                  <c:y val="-0.315608919382504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8B-499E-969F-89ABF493D3C0}"/>
                </c:ext>
              </c:extLst>
            </c:dLbl>
            <c:dLbl>
              <c:idx val="2"/>
              <c:layout>
                <c:manualLayout>
                  <c:x val="0"/>
                  <c:y val="-0.2572898799313893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8B-499E-969F-89ABF493D3C0}"/>
                </c:ext>
              </c:extLst>
            </c:dLbl>
            <c:dLbl>
              <c:idx val="3"/>
              <c:layout>
                <c:manualLayout>
                  <c:x val="0"/>
                  <c:y val="-0.315608919382504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8B-499E-969F-89ABF493D3C0}"/>
                </c:ext>
              </c:extLst>
            </c:dLbl>
            <c:dLbl>
              <c:idx val="4"/>
              <c:layout>
                <c:manualLayout>
                  <c:x val="-1.381026105276745E-16"/>
                  <c:y val="-0.315608919382504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C8B-499E-969F-89ABF493D3C0}"/>
                </c:ext>
              </c:extLst>
            </c:dLbl>
            <c:dLbl>
              <c:idx val="5"/>
              <c:layout>
                <c:manualLayout>
                  <c:x val="0"/>
                  <c:y val="-0.315608919382504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8B-499E-969F-89ABF493D3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계정∙권한 관리</c:v>
                </c:pt>
                <c:pt idx="1">
                  <c:v>식별∙인증</c:v>
                </c:pt>
                <c:pt idx="2">
                  <c:v>접근 통제</c:v>
                </c:pt>
                <c:pt idx="3">
                  <c:v>암호화 적용</c:v>
                </c:pt>
                <c:pt idx="4">
                  <c:v>로깅 및 모니터링</c:v>
                </c:pt>
                <c:pt idx="5">
                  <c:v>보안 관리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80</c:v>
                </c:pt>
                <c:pt idx="1">
                  <c:v>100</c:v>
                </c:pt>
                <c:pt idx="2">
                  <c:v>83</c:v>
                </c:pt>
                <c:pt idx="3">
                  <c:v>100</c:v>
                </c:pt>
                <c:pt idx="4">
                  <c:v>80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8B-499E-969F-89ABF493D3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39439744"/>
        <c:axId val="639437664"/>
        <c:axId val="0"/>
      </c:bar3DChart>
      <c:catAx>
        <c:axId val="6394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9437664"/>
        <c:crosses val="autoZero"/>
        <c:auto val="1"/>
        <c:lblAlgn val="ctr"/>
        <c:lblOffset val="100"/>
        <c:noMultiLvlLbl val="0"/>
      </c:catAx>
      <c:valAx>
        <c:axId val="63943766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943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IAM</c:v>
                </c:pt>
                <c:pt idx="1">
                  <c:v>EC2</c:v>
                </c:pt>
                <c:pt idx="2">
                  <c:v>S3</c:v>
                </c:pt>
                <c:pt idx="3">
                  <c:v>RDS</c:v>
                </c:pt>
                <c:pt idx="4">
                  <c:v>VPC</c:v>
                </c:pt>
                <c:pt idx="5">
                  <c:v>CloudTrail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53.8</c:v>
                </c:pt>
                <c:pt idx="1">
                  <c:v>66.7</c:v>
                </c:pt>
                <c:pt idx="2">
                  <c:v>66.7</c:v>
                </c:pt>
                <c:pt idx="3">
                  <c:v>66.7</c:v>
                </c:pt>
                <c:pt idx="4">
                  <c:v>75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8A-4B4D-ABA2-3386B20DF41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395086464"/>
        <c:axId val="395083840"/>
        <c:axId val="0"/>
      </c:bar3DChart>
      <c:catAx>
        <c:axId val="39508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5083840"/>
        <c:crosses val="autoZero"/>
        <c:auto val="1"/>
        <c:lblAlgn val="ctr"/>
        <c:lblOffset val="100"/>
        <c:noMultiLvlLbl val="0"/>
      </c:catAx>
      <c:valAx>
        <c:axId val="39508384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보안지수</a:t>
                </a:r>
                <a:r>
                  <a:rPr lang="en-US" altLang="ko-KR"/>
                  <a:t>(%)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508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보안지수(%)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IAM</c:v>
                </c:pt>
                <c:pt idx="1">
                  <c:v>EC2</c:v>
                </c:pt>
                <c:pt idx="2">
                  <c:v>S3</c:v>
                </c:pt>
                <c:pt idx="3">
                  <c:v>RDS</c:v>
                </c:pt>
                <c:pt idx="4">
                  <c:v>VPC</c:v>
                </c:pt>
                <c:pt idx="5">
                  <c:v>CloudTrail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69.2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75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EC-408B-B20B-4B67172F9A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97788848"/>
        <c:axId val="297788192"/>
        <c:axId val="0"/>
      </c:bar3DChart>
      <c:catAx>
        <c:axId val="297788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7788192"/>
        <c:crosses val="autoZero"/>
        <c:auto val="1"/>
        <c:lblAlgn val="ctr"/>
        <c:lblOffset val="100"/>
        <c:noMultiLvlLbl val="0"/>
      </c:catAx>
      <c:valAx>
        <c:axId val="29778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보안지수</a:t>
                </a:r>
                <a:r>
                  <a:rPr lang="en-US" altLang="ko-KR"/>
                  <a:t>(%)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778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2EB7CB-36B3-4F95-8278-1E1108FCB20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9557D12-C3AB-4776-87BD-8A57FB52234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보안 </a:t>
          </a:r>
          <a:br>
            <a:rPr lang="en-US" altLang="ko-KR" sz="2000" dirty="0"/>
          </a:br>
          <a:r>
            <a:rPr lang="ko-KR" altLang="en-US" sz="2000" dirty="0"/>
            <a:t>아키텍처</a:t>
          </a:r>
        </a:p>
      </dgm:t>
    </dgm:pt>
    <dgm:pt modelId="{965618CE-C6B8-4F42-893B-FEE1768AD778}" type="parTrans" cxnId="{75253655-8FF3-4753-B3B3-5D0228CDE082}">
      <dgm:prSet/>
      <dgm:spPr/>
      <dgm:t>
        <a:bodyPr/>
        <a:lstStyle/>
        <a:p>
          <a:pPr latinLnBrk="1"/>
          <a:endParaRPr lang="ko-KR" altLang="en-US"/>
        </a:p>
      </dgm:t>
    </dgm:pt>
    <dgm:pt modelId="{5CA574F0-780D-4C70-AA15-1C284A687F7E}" type="sibTrans" cxnId="{75253655-8FF3-4753-B3B3-5D0228CDE082}">
      <dgm:prSet/>
      <dgm:spPr/>
      <dgm:t>
        <a:bodyPr/>
        <a:lstStyle/>
        <a:p>
          <a:pPr latinLnBrk="1"/>
          <a:endParaRPr lang="ko-KR" altLang="en-US"/>
        </a:p>
      </dgm:t>
    </dgm:pt>
    <dgm:pt modelId="{5934F327-3AF8-4BD7-939B-00141550066A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취약점 </a:t>
          </a:r>
          <a:br>
            <a:rPr lang="en-US" altLang="ko-KR" sz="2000" dirty="0"/>
          </a:br>
          <a:r>
            <a:rPr lang="ko-KR" altLang="en-US" sz="2000" dirty="0"/>
            <a:t>점검</a:t>
          </a:r>
        </a:p>
      </dgm:t>
    </dgm:pt>
    <dgm:pt modelId="{73B4FE8A-D0E8-4800-B1F9-AE875009F0DA}" type="parTrans" cxnId="{27D010EE-31FE-45D9-95B7-C5D3DD343A1C}">
      <dgm:prSet/>
      <dgm:spPr/>
      <dgm:t>
        <a:bodyPr/>
        <a:lstStyle/>
        <a:p>
          <a:pPr latinLnBrk="1"/>
          <a:endParaRPr lang="ko-KR" altLang="en-US"/>
        </a:p>
      </dgm:t>
    </dgm:pt>
    <dgm:pt modelId="{6D43DD04-1C45-449A-95C8-5E0D509BF185}" type="sibTrans" cxnId="{27D010EE-31FE-45D9-95B7-C5D3DD343A1C}">
      <dgm:prSet/>
      <dgm:spPr/>
      <dgm:t>
        <a:bodyPr/>
        <a:lstStyle/>
        <a:p>
          <a:pPr latinLnBrk="1"/>
          <a:endParaRPr lang="ko-KR" altLang="en-US"/>
        </a:p>
      </dgm:t>
    </dgm:pt>
    <dgm:pt modelId="{8842465C-BE10-441A-BF97-8D07BC8C3C46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보안요건 </a:t>
          </a:r>
          <a:br>
            <a:rPr lang="en-US" altLang="ko-KR" sz="2000" dirty="0"/>
          </a:br>
          <a:r>
            <a:rPr lang="ko-KR" altLang="en-US" sz="2000" dirty="0"/>
            <a:t>이행 점검 </a:t>
          </a:r>
        </a:p>
      </dgm:t>
    </dgm:pt>
    <dgm:pt modelId="{ABDB52A6-14DD-474E-AC2E-1A871AEBDB4A}" type="sibTrans" cxnId="{80C1E404-B87B-45E2-B6E3-1231F3462FC5}">
      <dgm:prSet/>
      <dgm:spPr/>
      <dgm:t>
        <a:bodyPr/>
        <a:lstStyle/>
        <a:p>
          <a:pPr latinLnBrk="1"/>
          <a:endParaRPr lang="ko-KR" altLang="en-US"/>
        </a:p>
      </dgm:t>
    </dgm:pt>
    <dgm:pt modelId="{880F01C0-FD64-4C48-9A7A-2724605E2F54}" type="parTrans" cxnId="{80C1E404-B87B-45E2-B6E3-1231F3462FC5}">
      <dgm:prSet/>
      <dgm:spPr/>
      <dgm:t>
        <a:bodyPr/>
        <a:lstStyle/>
        <a:p>
          <a:pPr latinLnBrk="1"/>
          <a:endParaRPr lang="ko-KR" altLang="en-US"/>
        </a:p>
      </dgm:t>
    </dgm:pt>
    <dgm:pt modelId="{9091EDF3-E68B-4B43-9E46-E7831D4E5CEB}" type="pres">
      <dgm:prSet presAssocID="{E12EB7CB-36B3-4F95-8278-1E1108FCB20C}" presName="Name0" presStyleCnt="0">
        <dgm:presLayoutVars>
          <dgm:dir/>
          <dgm:resizeHandles val="exact"/>
        </dgm:presLayoutVars>
      </dgm:prSet>
      <dgm:spPr/>
    </dgm:pt>
    <dgm:pt modelId="{D0826473-552C-4930-8BA0-53419B441382}" type="pres">
      <dgm:prSet presAssocID="{E12EB7CB-36B3-4F95-8278-1E1108FCB20C}" presName="cycle" presStyleCnt="0"/>
      <dgm:spPr/>
    </dgm:pt>
    <dgm:pt modelId="{F2ADB3CF-FFAA-4A29-993C-02EEFD892722}" type="pres">
      <dgm:prSet presAssocID="{99557D12-C3AB-4776-87BD-8A57FB522340}" presName="nodeFirstNode" presStyleLbl="node1" presStyleIdx="0" presStyleCnt="3" custScaleX="54009" custScaleY="63093" custRadScaleRad="103059" custRadScaleInc="1392">
        <dgm:presLayoutVars>
          <dgm:bulletEnabled val="1"/>
        </dgm:presLayoutVars>
      </dgm:prSet>
      <dgm:spPr/>
    </dgm:pt>
    <dgm:pt modelId="{0EE78182-0C17-47FF-BE3E-D93FC6656193}" type="pres">
      <dgm:prSet presAssocID="{5CA574F0-780D-4C70-AA15-1C284A687F7E}" presName="sibTransFirstNode" presStyleLbl="bgShp" presStyleIdx="0" presStyleCnt="1"/>
      <dgm:spPr/>
    </dgm:pt>
    <dgm:pt modelId="{16918323-AEEF-49F9-A724-D5F2CF82E28B}" type="pres">
      <dgm:prSet presAssocID="{8842465C-BE10-441A-BF97-8D07BC8C3C46}" presName="nodeFollowingNodes" presStyleLbl="node1" presStyleIdx="1" presStyleCnt="3" custScaleX="57881" custScaleY="60460" custRadScaleRad="106683" custRadScaleInc="-16287">
        <dgm:presLayoutVars>
          <dgm:bulletEnabled val="1"/>
        </dgm:presLayoutVars>
      </dgm:prSet>
      <dgm:spPr/>
    </dgm:pt>
    <dgm:pt modelId="{5F85EB5E-A2C1-4354-9F80-428783AC365D}" type="pres">
      <dgm:prSet presAssocID="{5934F327-3AF8-4BD7-939B-00141550066A}" presName="nodeFollowingNodes" presStyleLbl="node1" presStyleIdx="2" presStyleCnt="3" custScaleX="57881" custScaleY="60460" custRadScaleRad="101585" custRadScaleInc="18271">
        <dgm:presLayoutVars>
          <dgm:bulletEnabled val="1"/>
        </dgm:presLayoutVars>
      </dgm:prSet>
      <dgm:spPr/>
    </dgm:pt>
  </dgm:ptLst>
  <dgm:cxnLst>
    <dgm:cxn modelId="{80C1E404-B87B-45E2-B6E3-1231F3462FC5}" srcId="{E12EB7CB-36B3-4F95-8278-1E1108FCB20C}" destId="{8842465C-BE10-441A-BF97-8D07BC8C3C46}" srcOrd="1" destOrd="0" parTransId="{880F01C0-FD64-4C48-9A7A-2724605E2F54}" sibTransId="{ABDB52A6-14DD-474E-AC2E-1A871AEBDB4A}"/>
    <dgm:cxn modelId="{79973E22-EAFD-45D8-8A0B-0FE3BCA3DA22}" type="presOf" srcId="{E12EB7CB-36B3-4F95-8278-1E1108FCB20C}" destId="{9091EDF3-E68B-4B43-9E46-E7831D4E5CEB}" srcOrd="0" destOrd="0" presId="urn:microsoft.com/office/officeart/2005/8/layout/cycle3"/>
    <dgm:cxn modelId="{4238962A-3DA7-4C27-9874-CDA82BED869F}" type="presOf" srcId="{5934F327-3AF8-4BD7-939B-00141550066A}" destId="{5F85EB5E-A2C1-4354-9F80-428783AC365D}" srcOrd="0" destOrd="0" presId="urn:microsoft.com/office/officeart/2005/8/layout/cycle3"/>
    <dgm:cxn modelId="{AA7A0774-3243-4A41-9B6F-EAAE548741B1}" type="presOf" srcId="{5CA574F0-780D-4C70-AA15-1C284A687F7E}" destId="{0EE78182-0C17-47FF-BE3E-D93FC6656193}" srcOrd="0" destOrd="0" presId="urn:microsoft.com/office/officeart/2005/8/layout/cycle3"/>
    <dgm:cxn modelId="{75253655-8FF3-4753-B3B3-5D0228CDE082}" srcId="{E12EB7CB-36B3-4F95-8278-1E1108FCB20C}" destId="{99557D12-C3AB-4776-87BD-8A57FB522340}" srcOrd="0" destOrd="0" parTransId="{965618CE-C6B8-4F42-893B-FEE1768AD778}" sibTransId="{5CA574F0-780D-4C70-AA15-1C284A687F7E}"/>
    <dgm:cxn modelId="{FE93AB81-9CC8-4C6E-B934-C9516A06E326}" type="presOf" srcId="{99557D12-C3AB-4776-87BD-8A57FB522340}" destId="{F2ADB3CF-FFAA-4A29-993C-02EEFD892722}" srcOrd="0" destOrd="0" presId="urn:microsoft.com/office/officeart/2005/8/layout/cycle3"/>
    <dgm:cxn modelId="{741892B2-E165-4C3E-9455-A88265E14BA7}" type="presOf" srcId="{8842465C-BE10-441A-BF97-8D07BC8C3C46}" destId="{16918323-AEEF-49F9-A724-D5F2CF82E28B}" srcOrd="0" destOrd="0" presId="urn:microsoft.com/office/officeart/2005/8/layout/cycle3"/>
    <dgm:cxn modelId="{27D010EE-31FE-45D9-95B7-C5D3DD343A1C}" srcId="{E12EB7CB-36B3-4F95-8278-1E1108FCB20C}" destId="{5934F327-3AF8-4BD7-939B-00141550066A}" srcOrd="2" destOrd="0" parTransId="{73B4FE8A-D0E8-4800-B1F9-AE875009F0DA}" sibTransId="{6D43DD04-1C45-449A-95C8-5E0D509BF185}"/>
    <dgm:cxn modelId="{C723D0CE-AE82-4F9B-877C-AA686793597C}" type="presParOf" srcId="{9091EDF3-E68B-4B43-9E46-E7831D4E5CEB}" destId="{D0826473-552C-4930-8BA0-53419B441382}" srcOrd="0" destOrd="0" presId="urn:microsoft.com/office/officeart/2005/8/layout/cycle3"/>
    <dgm:cxn modelId="{801293DD-FFDA-4FAB-98B9-2AC9BA39B589}" type="presParOf" srcId="{D0826473-552C-4930-8BA0-53419B441382}" destId="{F2ADB3CF-FFAA-4A29-993C-02EEFD892722}" srcOrd="0" destOrd="0" presId="urn:microsoft.com/office/officeart/2005/8/layout/cycle3"/>
    <dgm:cxn modelId="{A6BCB02D-D11D-4857-AAA2-31368F81498F}" type="presParOf" srcId="{D0826473-552C-4930-8BA0-53419B441382}" destId="{0EE78182-0C17-47FF-BE3E-D93FC6656193}" srcOrd="1" destOrd="0" presId="urn:microsoft.com/office/officeart/2005/8/layout/cycle3"/>
    <dgm:cxn modelId="{F1E907E1-BA6A-4F3E-930B-F6740405F46E}" type="presParOf" srcId="{D0826473-552C-4930-8BA0-53419B441382}" destId="{16918323-AEEF-49F9-A724-D5F2CF82E28B}" srcOrd="2" destOrd="0" presId="urn:microsoft.com/office/officeart/2005/8/layout/cycle3"/>
    <dgm:cxn modelId="{5A9AC069-0342-471E-B5C8-FB870A024BFF}" type="presParOf" srcId="{D0826473-552C-4930-8BA0-53419B441382}" destId="{5F85EB5E-A2C1-4354-9F80-428783AC365D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78182-0C17-47FF-BE3E-D93FC6656193}">
      <dsp:nvSpPr>
        <dsp:cNvPr id="0" name=""/>
        <dsp:cNvSpPr/>
      </dsp:nvSpPr>
      <dsp:spPr>
        <a:xfrm>
          <a:off x="1301477" y="286600"/>
          <a:ext cx="4463086" cy="4463086"/>
        </a:xfrm>
        <a:prstGeom prst="circularArrow">
          <a:avLst>
            <a:gd name="adj1" fmla="val 5689"/>
            <a:gd name="adj2" fmla="val 340510"/>
            <a:gd name="adj3" fmla="val 14185424"/>
            <a:gd name="adj4" fmla="val 17135700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DB3CF-FFAA-4A29-993C-02EEFD892722}">
      <dsp:nvSpPr>
        <dsp:cNvPr id="0" name=""/>
        <dsp:cNvSpPr/>
      </dsp:nvSpPr>
      <dsp:spPr>
        <a:xfrm>
          <a:off x="2685602" y="241709"/>
          <a:ext cx="1694837" cy="989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보안 </a:t>
          </a:r>
          <a:br>
            <a:rPr lang="en-US" altLang="ko-KR" sz="2000" kern="1200" dirty="0"/>
          </a:br>
          <a:r>
            <a:rPr lang="ko-KR" altLang="en-US" sz="2000" kern="1200" dirty="0"/>
            <a:t>아키텍처</a:t>
          </a:r>
        </a:p>
      </dsp:txBody>
      <dsp:txXfrm>
        <a:off x="2733927" y="290034"/>
        <a:ext cx="1598187" cy="893299"/>
      </dsp:txXfrm>
    </dsp:sp>
    <dsp:sp modelId="{16918323-AEEF-49F9-A724-D5F2CF82E28B}">
      <dsp:nvSpPr>
        <dsp:cNvPr id="0" name=""/>
        <dsp:cNvSpPr/>
      </dsp:nvSpPr>
      <dsp:spPr>
        <a:xfrm>
          <a:off x="4590328" y="2826150"/>
          <a:ext cx="1816343" cy="9486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보안요건 </a:t>
          </a:r>
          <a:br>
            <a:rPr lang="en-US" altLang="ko-KR" sz="2000" kern="1200" dirty="0"/>
          </a:br>
          <a:r>
            <a:rPr lang="ko-KR" altLang="en-US" sz="2000" kern="1200" dirty="0"/>
            <a:t>이행 점검 </a:t>
          </a:r>
        </a:p>
      </dsp:txBody>
      <dsp:txXfrm>
        <a:off x="4636637" y="2872459"/>
        <a:ext cx="1723725" cy="856018"/>
      </dsp:txXfrm>
    </dsp:sp>
    <dsp:sp modelId="{5F85EB5E-A2C1-4354-9F80-428783AC365D}">
      <dsp:nvSpPr>
        <dsp:cNvPr id="0" name=""/>
        <dsp:cNvSpPr/>
      </dsp:nvSpPr>
      <dsp:spPr>
        <a:xfrm>
          <a:off x="651946" y="2739928"/>
          <a:ext cx="1816343" cy="9486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취약점 </a:t>
          </a:r>
          <a:br>
            <a:rPr lang="en-US" altLang="ko-KR" sz="2000" kern="1200" dirty="0"/>
          </a:br>
          <a:r>
            <a:rPr lang="ko-KR" altLang="en-US" sz="2000" kern="1200" dirty="0"/>
            <a:t>점검</a:t>
          </a:r>
        </a:p>
      </dsp:txBody>
      <dsp:txXfrm>
        <a:off x="698255" y="2786237"/>
        <a:ext cx="1723725" cy="856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0.16949</cdr:x>
      <cdr:y>0.13369</cdr:y>
    </cdr:from>
    <cdr:to>
      <cdr:x>0.94417</cdr:x>
      <cdr:y>0.13369</cdr:y>
    </cdr:to>
    <cdr:cxnSp macro="">
      <cdr:nvCxnSpPr>
        <cdr:cNvPr id="3" name="직선 연결선 2">
          <a:extLst xmlns:a="http://schemas.openxmlformats.org/drawingml/2006/main">
            <a:ext uri="{FF2B5EF4-FFF2-40B4-BE49-F238E27FC236}">
              <a16:creationId xmlns:a16="http://schemas.microsoft.com/office/drawing/2014/main" id="{06C0C51D-7C6B-D6B9-0ABC-2CE6973C3230}"/>
            </a:ext>
          </a:extLst>
        </cdr:cNvPr>
        <cdr:cNvCxnSpPr/>
      </cdr:nvCxnSpPr>
      <cdr:spPr>
        <a:xfrm xmlns:a="http://schemas.openxmlformats.org/drawingml/2006/main">
          <a:off x="900440" y="364029"/>
          <a:ext cx="4115616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0.89679</cdr:x>
      <cdr:y>0.08314</cdr:y>
    </cdr:from>
    <cdr:to>
      <cdr:x>0.9891</cdr:x>
      <cdr:y>0.181</cdr:y>
    </cdr:to>
    <cdr:sp macro="" textlink="">
      <cdr:nvSpPr>
        <cdr:cNvPr id="8" name="직사각형 7"/>
        <cdr:cNvSpPr/>
      </cdr:nvSpPr>
      <cdr:spPr>
        <a:xfrm xmlns:a="http://schemas.openxmlformats.org/drawingml/2006/main">
          <a:off x="4764350" y="226398"/>
          <a:ext cx="490414" cy="26647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pPr algn="ctr" latinLnBrk="1">
            <a:lnSpc>
              <a:spcPct val="107000"/>
            </a:lnSpc>
            <a:spcAft>
              <a:spcPts val="800"/>
            </a:spcAft>
          </a:pPr>
          <a:r>
            <a:rPr lang="en-US" altLang="ko-KR" sz="1000" b="1" kern="100" dirty="0">
              <a:solidFill>
                <a:srgbClr val="FF0000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rPr>
            <a:t>90.5</a:t>
          </a:r>
          <a:endParaRPr lang="ko-KR" sz="1000" b="1" kern="100" dirty="0">
            <a:effectLst/>
            <a:ea typeface="맑은 고딕" panose="020B0503020000020004" pitchFamily="50" charset="-127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C78A6-A0DD-40A3-B4E4-D1C00B87545D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83CEA-7F2C-4C57-8DBA-5D3EAA23A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5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83CEA-7F2C-4C57-8DBA-5D3EAA23A1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7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ADD1B-0F35-4E91-AE3C-B6D462A24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C0D79B-F90C-4B4C-938F-2A0A19471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15AFD-593C-4235-87F4-8D2E3B38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BD5B-11E6-480C-B906-AF6A4C1279E1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34189-1D06-4401-A0E0-4D4139D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8D727-4BC1-42EE-93D6-9EE5DF2A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55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0681-8219-43B2-B852-EDEEE580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F39AE-B6A6-451F-B4FA-CBB54A8A1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ECDDE-E265-4C88-844E-F3799D24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7886-0538-4DAD-AC7F-0DA0A061F5D9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2E108-E918-4D72-A28D-DF4C47FC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02B56-6B54-4A0E-A540-95534261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0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28A373-9CF9-4796-ACF8-D627EF8F3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A71905-CE56-49A6-BC60-15204047F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C913C-55CE-45FC-91A5-E32031D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EA73-6855-4D77-A65E-9AB511B30F1F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D9AD6-BDCA-4B83-8249-E7B4BAFE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D2A22-3A75-4CF9-ADC8-CE535F3D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3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ADD1B-0F35-4E91-AE3C-B6D462A24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C0D79B-F90C-4B4C-938F-2A0A19471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15AFD-593C-4235-87F4-8D2E3B38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A820-28F0-40A7-BA34-C54FDD0D955B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34189-1D06-4401-A0E0-4D4139D5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8D727-4BC1-42EE-93D6-9EE5DF2A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245" y="6426018"/>
            <a:ext cx="2743200" cy="365125"/>
          </a:xfrm>
        </p:spPr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22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B0554-4756-47F0-B885-1AE4D440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850CCD-CF29-4073-AD3A-DB6104F55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14117-B51E-4A65-83F0-93F650098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6335-28B7-44D6-A4A3-9297EA57A1B4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A4D2-2837-4488-A373-A75B3842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E0D6F-08D6-441B-9CB7-878E4E78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8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AAB4A-04BF-44A6-B99B-1528255B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2DE48D-71BC-4489-BE51-23F5368C7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D21E9-39FB-4FDB-A2DC-A7D30AD7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9412-E172-4427-8669-7622CCF750CF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DC2E5-031F-426B-9F8B-46815054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2445C-0778-455E-9EE2-C7946860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6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E6FB1-17C8-4527-912C-E13290B2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5ED8A-64EC-472D-8BEC-FC4C0C1A2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17F032-3EDA-4DA0-94E3-F88AD57C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E05BF4-85BC-4618-B35F-294D398E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7F49-5A04-4B69-936D-AD141E1D92A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B7A47-FB31-4807-A640-5ADB5796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D4404-C00F-40B7-902B-7AF56BFB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64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12A0A-3905-4F93-BF98-8B6CD49C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3A43C-7080-44F8-B27C-45145B79E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D0D2A1-1F34-47D8-BD62-ADD880A57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636CA8-3B45-41F3-9200-0B696208F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954D06-F1E9-4765-93AC-5FCAF5F35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449D3-B6C2-4BBC-8F35-A0BF4F4A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226D-AEC9-4E67-B09E-E6B422F2ACC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BB92F2-ECF5-473E-B42A-9D9A0476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7FBD6C-D0FD-4BEB-A10F-8B811E26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282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43CAD-8FFB-48A8-8689-48E5763C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A83D96-9B7E-4F22-BDE0-F97070C3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7038-CF0E-4BD7-B1DD-DA1B85975AA2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9F0B65-F818-4700-95B7-865451F6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169249-148F-423C-A2BD-87681FF4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40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57CCE0-F4B7-42C1-96B5-739AF59A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BB0F8-B6DA-4AED-BD80-1857251E554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38ED25-C09F-47F9-A02C-6C7337BC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EC332-3B2E-49A6-96E1-F50B4421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70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2FA2B-03C6-4E70-B8B3-412B940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D3165-2EA3-4891-B16E-716924816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E22AFD-EFD7-4308-96DD-263C755CF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717C4-0AA8-4D4A-A846-90084129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B49E-5610-4349-9348-F7A80CC86FA8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51F74-191E-4F4F-9AC7-315E1ABE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C9926-8BD9-4651-AC41-94B3B1A9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3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B0554-4756-47F0-B885-1AE4D440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850CCD-CF29-4073-AD3A-DB6104F55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14117-B51E-4A65-83F0-93F650098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7916-8369-40A1-A576-FC45C72C297F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1A4D2-2837-4488-A373-A75B3842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CE0D6F-08D6-441B-9CB7-878E4E78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01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6A5B8-04CE-4671-8446-EB71BBE2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7E5522-88E0-403F-A595-6FF289AE4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E96266-2529-4AA4-8744-3ED1F0BE2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0B184-C3BB-4A51-9A10-BFC6BB75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28EA-6B9A-4F16-897E-B01EEEC2C57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47B401-F945-486D-8CE6-1FEB07FF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63622-2116-43F7-9B13-93EAA279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0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0681-8219-43B2-B852-EDEEE580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F39AE-B6A6-451F-B4FA-CBB54A8A1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ECDDE-E265-4C88-844E-F3799D24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5E9C9-5550-425C-BB9D-29ED6D8E940E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2E108-E918-4D72-A28D-DF4C47FC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02B56-6B54-4A0E-A540-95534261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3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28A373-9CF9-4796-ACF8-D627EF8F3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A71905-CE56-49A6-BC60-15204047F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C913C-55CE-45FC-91A5-E32031DA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23DD-35E0-4A63-8138-96A646410EC5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D9AD6-BDCA-4B83-8249-E7B4BAFE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D2A22-3A75-4CF9-ADC8-CE535F3D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059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9C5A-5C7D-4BC7-8B41-2FA3A00A905C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8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94B4-32CA-489A-BA49-7F83E80E3170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69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1A76-2376-4789-BFEC-59DF5B1D32ED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635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34EA-1790-458A-BABA-75F480C04F4C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1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F07B6-9186-4D1D-BF53-0AF97A941A4A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95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D47-5E94-4D26-9122-890DE34DB608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74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3841D-88AA-4457-859B-D3BA972D9AA3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14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AAB4A-04BF-44A6-B99B-1528255B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2DE48D-71BC-4489-BE51-23F5368C7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D21E9-39FB-4FDB-A2DC-A7D30AD7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BA4A-EE47-491A-AC0C-781F4C6A69FA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DC2E5-031F-426B-9F8B-46815054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2445C-0778-455E-9EE2-C7946860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19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95FA-2C4F-464D-BA1D-161A2BAECBB4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51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6DE3-EACB-4DA9-839A-5E53498E88A1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3582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C7A-5F6F-49B0-A246-3A84664F74DE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198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DE3B-E367-45D5-B1B0-3983EBEBDD76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808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EF03-05E5-44A5-8374-5B49ED77282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30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5CAC-1943-4569-ABEF-7B329841DFF6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228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E67E-04D1-4B46-BC0D-93380AFE869B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4465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8C53-5F19-465E-A56A-994E6714EF0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87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1EE0E-670A-46B6-BE79-B5511DBC20F0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579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739A8-E538-4637-99A3-7F5565796342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22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E6FB1-17C8-4527-912C-E13290B2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5ED8A-64EC-472D-8BEC-FC4C0C1A2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17F032-3EDA-4DA0-94E3-F88AD57C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E05BF4-85BC-4618-B35F-294D398E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72DD-47A5-438D-BEB1-26809D2DA802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B7A47-FB31-4807-A640-5ADB5796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D4404-C00F-40B7-902B-7AF56BFB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61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7012-184E-421B-ADEE-B12750B249F4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366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9D229-4D66-49EE-B8DD-18C1E3A474B0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0714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09B8-768B-46A8-BACB-13295685C829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45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E383A-7312-4C4A-8E27-748FDC77FC30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8209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75D4E-5A0F-41F7-8575-E68EE4B8D774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22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12A0A-3905-4F93-BF98-8B6CD49C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3A43C-7080-44F8-B27C-45145B79E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D0D2A1-1F34-47D8-BD62-ADD880A57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636CA8-3B45-41F3-9200-0B696208F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954D06-F1E9-4765-93AC-5FCAF5F35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449D3-B6C2-4BBC-8F35-A0BF4F4A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5A946-3FE5-4381-A54C-F4CEADE4390E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BB92F2-ECF5-473E-B42A-9D9A0476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7FBD6C-D0FD-4BEB-A10F-8B811E26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1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43CAD-8FFB-48A8-8689-48E5763C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A83D96-9B7E-4F22-BDE0-F97070C3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42047-3A2B-4069-8494-EA0C362AA599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9F0B65-F818-4700-95B7-865451F6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169249-148F-423C-A2BD-87681FF4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9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57CCE0-F4B7-42C1-96B5-739AF59A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58FC-8988-465C-91A4-10E38358F9DE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38ED25-C09F-47F9-A02C-6C7337BC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EC332-3B2E-49A6-96E1-F50B4421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2FA2B-03C6-4E70-B8B3-412B940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D3165-2EA3-4891-B16E-716924816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E22AFD-EFD7-4308-96DD-263C755CF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717C4-0AA8-4D4A-A846-90084129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6F59-D1AD-4830-A36D-6F2C36943C18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51F74-191E-4F4F-9AC7-315E1ABE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C9926-8BD9-4651-AC41-94B3B1A9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9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6A5B8-04CE-4671-8446-EB71BBE2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7E5522-88E0-403F-A595-6FF289AE4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E96266-2529-4AA4-8744-3ED1F0BE2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0B184-C3BB-4A51-9A10-BFC6BB75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AA1A-2C30-415B-9982-EE074AC4595B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47B401-F945-486D-8CE6-1FEB07FF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63622-2116-43F7-9B13-93EAA279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18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2D19C1-40A8-4B88-9087-69512747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0F573-26AC-4D6B-ABF4-82C4A48A9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C14555-57EA-4ECA-811C-14C500638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E44E7-E0C8-4160-BCE0-5B0E8E0B3EE8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1CDC2-3AF7-407A-82AD-D4108A4C7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3F739-43D1-47D9-8F73-26DBCA0D6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3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2D19C1-40A8-4B88-9087-69512747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50F573-26AC-4D6B-ABF4-82C4A48A9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C14555-57EA-4ECA-811C-14C500638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27469-6E56-4E8C-83FA-D93EBEA0106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1CDC2-3AF7-407A-82AD-D4108A4C7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3F739-43D1-47D9-8F73-26DBCA0D6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470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AA2C3-1283-4907-998B-42F18580F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4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D3ACF-9341-4A89-B631-082D1BF2D908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0C26-E0FA-43C0-8C3F-E728B2CB7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7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ACFE5-94A6-4B7D-ABA5-F7FA43559A6A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B8600-BB05-4FEC-BE7E-F9E460DA43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51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4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4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4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64919-1F7A-422D-9D04-D566F4F24A2B}"/>
              </a:ext>
            </a:extLst>
          </p:cNvPr>
          <p:cNvSpPr txBox="1"/>
          <p:nvPr/>
        </p:nvSpPr>
        <p:spPr>
          <a:xfrm>
            <a:off x="529390" y="2229093"/>
            <a:ext cx="12296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SK</a:t>
            </a:r>
            <a:r>
              <a:rPr lang="ko-KR" altLang="en-US" sz="4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헬스 서비스 클라우드 전환 정보보안 컨설팅</a:t>
            </a:r>
            <a:endParaRPr lang="ko-KR" altLang="en-US" sz="4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61D1D-141E-482E-BA7E-EC96A83E0B78}"/>
              </a:ext>
            </a:extLst>
          </p:cNvPr>
          <p:cNvSpPr txBox="1"/>
          <p:nvPr/>
        </p:nvSpPr>
        <p:spPr>
          <a:xfrm>
            <a:off x="529389" y="1757170"/>
            <a:ext cx="6529136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667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41;p1">
            <a:extLst>
              <a:ext uri="{FF2B5EF4-FFF2-40B4-BE49-F238E27FC236}">
                <a16:creationId xmlns:a16="http://schemas.microsoft.com/office/drawing/2014/main" id="{E99FCC27-4B19-4C72-9AD1-6FDFE1AF99CB}"/>
              </a:ext>
            </a:extLst>
          </p:cNvPr>
          <p:cNvSpPr txBox="1"/>
          <p:nvPr/>
        </p:nvSpPr>
        <p:spPr>
          <a:xfrm>
            <a:off x="6095238" y="5027193"/>
            <a:ext cx="7758192" cy="86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   핼쑥해요</a:t>
            </a: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200" b="1" kern="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김백현  고해준  김다빈  김우중  도규탁  석우영</a:t>
            </a:r>
            <a:endParaRPr sz="1200" b="1" kern="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AA7E23-D9D9-D0A3-8B14-A910BAEB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832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(SK</a:t>
            </a:r>
            <a:r>
              <a:rPr lang="ko-KR" altLang="en-US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개인정보의 제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제공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36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DD9F3-4767-41AA-B5AB-B68396D5F485}"/>
              </a:ext>
            </a:extLst>
          </p:cNvPr>
          <p:cNvSpPr txBox="1"/>
          <p:nvPr/>
        </p:nvSpPr>
        <p:spPr>
          <a:xfrm>
            <a:off x="876068" y="1448465"/>
            <a:ext cx="789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 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 개인정보의 제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 제공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CF9FC432-E1EE-45D3-B76F-B13F6CFAC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29810"/>
              </p:ext>
            </p:extLst>
          </p:nvPr>
        </p:nvGraphicFramePr>
        <p:xfrm>
          <a:off x="783833" y="2159000"/>
          <a:ext cx="10622808" cy="411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873">
                  <a:extLst>
                    <a:ext uri="{9D8B030D-6E8A-4147-A177-3AD203B41FA5}">
                      <a16:colId xmlns:a16="http://schemas.microsoft.com/office/drawing/2014/main" val="2343732962"/>
                    </a:ext>
                  </a:extLst>
                </a:gridCol>
                <a:gridCol w="2801074">
                  <a:extLst>
                    <a:ext uri="{9D8B030D-6E8A-4147-A177-3AD203B41FA5}">
                      <a16:colId xmlns:a16="http://schemas.microsoft.com/office/drawing/2014/main" val="4159118573"/>
                    </a:ext>
                  </a:extLst>
                </a:gridCol>
                <a:gridCol w="3970116">
                  <a:extLst>
                    <a:ext uri="{9D8B030D-6E8A-4147-A177-3AD203B41FA5}">
                      <a16:colId xmlns:a16="http://schemas.microsoft.com/office/drawing/2014/main" val="132738159"/>
                    </a:ext>
                  </a:extLst>
                </a:gridCol>
                <a:gridCol w="2123745">
                  <a:extLst>
                    <a:ext uri="{9D8B030D-6E8A-4147-A177-3AD203B41FA5}">
                      <a16:colId xmlns:a16="http://schemas.microsoft.com/office/drawing/2014/main" val="1138934138"/>
                    </a:ext>
                  </a:extLst>
                </a:gridCol>
              </a:tblGrid>
              <a:tr h="410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제공받는 자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제공되는 개인정보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제공받는 자의 이용목적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보유 및 이용기간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62285"/>
                  </a:ext>
                </a:extLst>
              </a:tr>
              <a:tr h="872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건강식품 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일일 걸음 수 요약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물 섭취량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운동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음식 섭취량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음식 정보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사용자 프로필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프로필 정보를 바탕으로 한 음식 추천 및 코칭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걸음 수 데이터를 기반으로 걷기 서비스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종료시까지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880612"/>
                  </a:ext>
                </a:extLst>
              </a:tr>
              <a:tr h="872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보험사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SK</a:t>
                      </a:r>
                      <a:r>
                        <a:rPr lang="ko-KR" altLang="en-US" sz="1400" dirty="0"/>
                        <a:t>헬스 계정 정보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휴대폰 번호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일일 걸음 수 요약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운동 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제공과 변경 및 이를 위한 통계 분석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보험료 측정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포인트몰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종료시까지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10604"/>
                  </a:ext>
                </a:extLst>
              </a:tr>
              <a:tr h="941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건강 앱 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혈당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혈압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프로필 정보를 바탕으로 다양한 건강 증진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프로그램 제공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수면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운동 기록 여부에 따른 포인트 지급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종료시까지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599851"/>
                  </a:ext>
                </a:extLst>
              </a:tr>
              <a:tr h="872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연구소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심전도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혈압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혈당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이용자 개인의 건강검진 제공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건강 데이터에 대한 분석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통계 및 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종료시까지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47151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CF6022-89B6-0254-9BE5-8C86BB83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62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832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DD9F3-4767-41AA-B5AB-B68396D5F485}"/>
              </a:ext>
            </a:extLst>
          </p:cNvPr>
          <p:cNvSpPr txBox="1"/>
          <p:nvPr/>
        </p:nvSpPr>
        <p:spPr>
          <a:xfrm>
            <a:off x="876068" y="1448465"/>
            <a:ext cx="789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ISMS-P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인</a:t>
            </a:r>
            <a:r>
              <a:rPr lang="ko-KR" altLang="en-US" sz="2400" b="1" kern="0" dirty="0">
                <a:latin typeface="Malgun Gothic"/>
                <a:ea typeface="Malgun Gothic"/>
                <a:cs typeface="Malgun Gothic"/>
                <a:sym typeface="Malgun Gothic"/>
              </a:rPr>
              <a:t>증  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8DFF58-5725-9BFF-B436-AB19A1ADD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" r="10842"/>
          <a:stretch/>
        </p:blipFill>
        <p:spPr>
          <a:xfrm>
            <a:off x="4273270" y="3138319"/>
            <a:ext cx="3844521" cy="37550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C26487-1809-183E-5781-F8B4BCD6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88" y="2380780"/>
            <a:ext cx="2731728" cy="1894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8EEF4-8943-8F47-841F-B4B802046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443" y="2317899"/>
            <a:ext cx="2674126" cy="1957244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0CDA384-0697-F4EE-ECF7-C7F22C07A0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61162" y="3703734"/>
            <a:ext cx="740698" cy="1883517"/>
          </a:xfrm>
          <a:prstGeom prst="bentConnector2">
            <a:avLst/>
          </a:prstGeom>
          <a:ln w="57150">
            <a:solidFill>
              <a:srgbClr val="E2E6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4B09100-A14B-C6DF-4CCB-DCA96D5C9039}"/>
              </a:ext>
            </a:extLst>
          </p:cNvPr>
          <p:cNvCxnSpPr>
            <a:cxnSpLocks/>
            <a:stCxn id="11" idx="2"/>
            <a:endCxn id="4" idx="3"/>
          </p:cNvCxnSpPr>
          <p:nvPr/>
        </p:nvCxnSpPr>
        <p:spPr>
          <a:xfrm rot="5400000">
            <a:off x="8674800" y="3718135"/>
            <a:ext cx="740699" cy="1854715"/>
          </a:xfrm>
          <a:prstGeom prst="bentConnector2">
            <a:avLst/>
          </a:prstGeom>
          <a:ln w="57150">
            <a:solidFill>
              <a:srgbClr val="ECFC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590E0E-7D43-17DD-ABA0-1ABBEACDA8E7}"/>
              </a:ext>
            </a:extLst>
          </p:cNvPr>
          <p:cNvSpPr txBox="1"/>
          <p:nvPr/>
        </p:nvSpPr>
        <p:spPr>
          <a:xfrm>
            <a:off x="603021" y="5173335"/>
            <a:ext cx="418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인증 대상 </a:t>
            </a:r>
            <a:r>
              <a:rPr lang="en-US" altLang="ko-KR" b="1" dirty="0"/>
              <a:t>: </a:t>
            </a:r>
            <a:r>
              <a:rPr lang="ko-KR" altLang="en-US" b="1" dirty="0"/>
              <a:t>정보통신망서비스 제공자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26A906-99FF-2374-888E-17A2627AFC06}"/>
              </a:ext>
            </a:extLst>
          </p:cNvPr>
          <p:cNvSpPr txBox="1"/>
          <p:nvPr/>
        </p:nvSpPr>
        <p:spPr>
          <a:xfrm>
            <a:off x="7878479" y="5173335"/>
            <a:ext cx="418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개인정보 보호법 준수에 대한 검증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A98744-B0D9-3E24-3126-51117909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1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46;p7">
            <a:extLst>
              <a:ext uri="{FF2B5EF4-FFF2-40B4-BE49-F238E27FC236}">
                <a16:creationId xmlns:a16="http://schemas.microsoft.com/office/drawing/2014/main" id="{BA6F2D68-76D0-46E0-94BB-D0C5D24188E0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ko-KR" alt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kumimoji="0" lang="ko-KR" alt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kumimoji="0" sz="14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2669" y="2738438"/>
            <a:ext cx="2160000" cy="1581991"/>
          </a:xfrm>
          <a:prstGeom prst="rect">
            <a:avLst/>
          </a:prstGeom>
          <a:noFill/>
          <a:ln w="28575">
            <a:solidFill>
              <a:srgbClr val="69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2668" y="2738438"/>
            <a:ext cx="2160000" cy="415864"/>
          </a:xfrm>
          <a:prstGeom prst="rect">
            <a:avLst/>
          </a:prstGeom>
          <a:solidFill>
            <a:srgbClr val="69ADC3"/>
          </a:solidFill>
          <a:ln>
            <a:solidFill>
              <a:srgbClr val="69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현황 분석</a:t>
            </a:r>
          </a:p>
        </p:txBody>
      </p:sp>
      <p:grpSp>
        <p:nvGrpSpPr>
          <p:cNvPr id="35" name="그룹 1002"/>
          <p:cNvGrpSpPr/>
          <p:nvPr/>
        </p:nvGrpSpPr>
        <p:grpSpPr>
          <a:xfrm>
            <a:off x="482668" y="1979972"/>
            <a:ext cx="2103026" cy="532241"/>
            <a:chOff x="1656882" y="2525014"/>
            <a:chExt cx="2680411" cy="586286"/>
          </a:xfrm>
        </p:grpSpPr>
        <p:pic>
          <p:nvPicPr>
            <p:cNvPr id="36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882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37" name="그룹 1003"/>
          <p:cNvGrpSpPr/>
          <p:nvPr/>
        </p:nvGrpSpPr>
        <p:grpSpPr>
          <a:xfrm>
            <a:off x="1438633" y="2114231"/>
            <a:ext cx="257674" cy="269072"/>
            <a:chOff x="2730616" y="2671586"/>
            <a:chExt cx="293143" cy="293143"/>
          </a:xfrm>
        </p:grpSpPr>
        <p:pic>
          <p:nvPicPr>
            <p:cNvPr id="38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0616" y="2671586"/>
              <a:ext cx="293143" cy="293143"/>
            </a:xfrm>
            <a:prstGeom prst="rect">
              <a:avLst/>
            </a:prstGeom>
          </p:spPr>
        </p:pic>
      </p:grpSp>
      <p:grpSp>
        <p:nvGrpSpPr>
          <p:cNvPr id="43" name="그룹 1005"/>
          <p:cNvGrpSpPr/>
          <p:nvPr/>
        </p:nvGrpSpPr>
        <p:grpSpPr>
          <a:xfrm>
            <a:off x="2758959" y="1984702"/>
            <a:ext cx="2102889" cy="532241"/>
            <a:chOff x="4630714" y="2525014"/>
            <a:chExt cx="2680411" cy="586286"/>
          </a:xfrm>
        </p:grpSpPr>
        <p:pic>
          <p:nvPicPr>
            <p:cNvPr id="45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0714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46" name="그룹 1006"/>
          <p:cNvGrpSpPr/>
          <p:nvPr/>
        </p:nvGrpSpPr>
        <p:grpSpPr>
          <a:xfrm>
            <a:off x="3681567" y="2111557"/>
            <a:ext cx="257674" cy="269072"/>
            <a:chOff x="5704448" y="2671586"/>
            <a:chExt cx="293143" cy="293143"/>
          </a:xfrm>
        </p:grpSpPr>
        <p:pic>
          <p:nvPicPr>
            <p:cNvPr id="47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4448" y="2671586"/>
              <a:ext cx="293143" cy="293143"/>
            </a:xfrm>
            <a:prstGeom prst="rect">
              <a:avLst/>
            </a:prstGeom>
          </p:spPr>
        </p:pic>
      </p:grpSp>
      <p:grpSp>
        <p:nvGrpSpPr>
          <p:cNvPr id="51" name="그룹 1008"/>
          <p:cNvGrpSpPr/>
          <p:nvPr/>
        </p:nvGrpSpPr>
        <p:grpSpPr>
          <a:xfrm>
            <a:off x="4995286" y="1984703"/>
            <a:ext cx="2113858" cy="532241"/>
            <a:chOff x="7604547" y="2525014"/>
            <a:chExt cx="2680411" cy="586286"/>
          </a:xfrm>
        </p:grpSpPr>
        <p:pic>
          <p:nvPicPr>
            <p:cNvPr id="52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4547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53" name="그룹 1009"/>
          <p:cNvGrpSpPr/>
          <p:nvPr/>
        </p:nvGrpSpPr>
        <p:grpSpPr>
          <a:xfrm>
            <a:off x="5923378" y="2126984"/>
            <a:ext cx="257674" cy="269072"/>
            <a:chOff x="8678281" y="2671586"/>
            <a:chExt cx="293143" cy="293143"/>
          </a:xfrm>
        </p:grpSpPr>
        <p:pic>
          <p:nvPicPr>
            <p:cNvPr id="54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78281" y="2671586"/>
              <a:ext cx="293143" cy="293143"/>
            </a:xfrm>
            <a:prstGeom prst="rect">
              <a:avLst/>
            </a:prstGeom>
          </p:spPr>
        </p:pic>
      </p:grpSp>
      <p:grpSp>
        <p:nvGrpSpPr>
          <p:cNvPr id="58" name="그룹 1011"/>
          <p:cNvGrpSpPr/>
          <p:nvPr/>
        </p:nvGrpSpPr>
        <p:grpSpPr>
          <a:xfrm>
            <a:off x="7190448" y="1976823"/>
            <a:ext cx="2161797" cy="532241"/>
            <a:chOff x="10578379" y="2525014"/>
            <a:chExt cx="2680411" cy="586286"/>
          </a:xfrm>
        </p:grpSpPr>
        <p:pic>
          <p:nvPicPr>
            <p:cNvPr id="59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8379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60" name="그룹 1012"/>
          <p:cNvGrpSpPr/>
          <p:nvPr/>
        </p:nvGrpSpPr>
        <p:grpSpPr>
          <a:xfrm>
            <a:off x="8158139" y="2117945"/>
            <a:ext cx="257674" cy="269072"/>
            <a:chOff x="11652114" y="2671586"/>
            <a:chExt cx="293143" cy="293143"/>
          </a:xfrm>
        </p:grpSpPr>
        <p:pic>
          <p:nvPicPr>
            <p:cNvPr id="61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52114" y="2671586"/>
              <a:ext cx="293143" cy="293143"/>
            </a:xfrm>
            <a:prstGeom prst="rect">
              <a:avLst/>
            </a:prstGeom>
          </p:spPr>
        </p:pic>
      </p:grpSp>
      <p:grpSp>
        <p:nvGrpSpPr>
          <p:cNvPr id="65" name="그룹 1014"/>
          <p:cNvGrpSpPr/>
          <p:nvPr/>
        </p:nvGrpSpPr>
        <p:grpSpPr>
          <a:xfrm>
            <a:off x="9461970" y="1978208"/>
            <a:ext cx="2159999" cy="532241"/>
            <a:chOff x="13552212" y="2525014"/>
            <a:chExt cx="2680411" cy="586286"/>
          </a:xfrm>
        </p:grpSpPr>
        <p:pic>
          <p:nvPicPr>
            <p:cNvPr id="66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52212" y="2525014"/>
              <a:ext cx="2680411" cy="586286"/>
            </a:xfrm>
            <a:prstGeom prst="rect">
              <a:avLst/>
            </a:prstGeom>
          </p:spPr>
        </p:pic>
      </p:grpSp>
      <p:grpSp>
        <p:nvGrpSpPr>
          <p:cNvPr id="67" name="그룹 1015"/>
          <p:cNvGrpSpPr/>
          <p:nvPr/>
        </p:nvGrpSpPr>
        <p:grpSpPr>
          <a:xfrm>
            <a:off x="10353415" y="2118757"/>
            <a:ext cx="257674" cy="269072"/>
            <a:chOff x="14625946" y="2671586"/>
            <a:chExt cx="293143" cy="293143"/>
          </a:xfrm>
        </p:grpSpPr>
        <p:pic>
          <p:nvPicPr>
            <p:cNvPr id="68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25946" y="2671586"/>
              <a:ext cx="293143" cy="29314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71591" y="3255450"/>
            <a:ext cx="21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사양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OS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리소스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설정 현황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S/W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구성 및 설정 현황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8467" y="1603657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9ADC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분석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02770" y="1606653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8A2A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03887" y="1585931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6878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757119" y="1589080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187C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968025" y="1603657"/>
            <a:ext cx="102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703068" y="2738437"/>
            <a:ext cx="2160000" cy="1581992"/>
          </a:xfrm>
          <a:prstGeom prst="rect">
            <a:avLst/>
          </a:prstGeom>
          <a:noFill/>
          <a:ln w="28575">
            <a:solidFill>
              <a:srgbClr val="78A2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703066" y="2738436"/>
            <a:ext cx="2160000" cy="415864"/>
          </a:xfrm>
          <a:prstGeom prst="rect">
            <a:avLst/>
          </a:prstGeom>
          <a:solidFill>
            <a:srgbClr val="78A2AD"/>
          </a:solidFill>
          <a:ln>
            <a:solidFill>
              <a:srgbClr val="69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아키텍처 설계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703067" y="3257214"/>
            <a:ext cx="21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Infra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리소스 용량 설계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아키텍처 검증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보안구성 아키텍처 설계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01850" y="4423343"/>
            <a:ext cx="2160000" cy="1166128"/>
          </a:xfrm>
          <a:prstGeom prst="rect">
            <a:avLst/>
          </a:prstGeom>
          <a:noFill/>
          <a:ln w="28575">
            <a:solidFill>
              <a:srgbClr val="78A2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701848" y="4423342"/>
            <a:ext cx="2160000" cy="415864"/>
          </a:xfrm>
          <a:prstGeom prst="rect">
            <a:avLst/>
          </a:prstGeom>
          <a:solidFill>
            <a:srgbClr val="78A2AD"/>
          </a:solidFill>
          <a:ln>
            <a:solidFill>
              <a:srgbClr val="69A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Migration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701849" y="494212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콘텐츠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/Apps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Migration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계획 수립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4945567" y="2738437"/>
            <a:ext cx="2160000" cy="1351415"/>
          </a:xfrm>
          <a:prstGeom prst="rect">
            <a:avLst/>
          </a:prstGeom>
          <a:noFill/>
          <a:ln w="28575">
            <a:solidFill>
              <a:srgbClr val="1F6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45565" y="2738436"/>
            <a:ext cx="2160000" cy="415864"/>
          </a:xfrm>
          <a:prstGeom prst="rect">
            <a:avLst/>
          </a:prstGeom>
          <a:solidFill>
            <a:srgbClr val="1F6878"/>
          </a:solidFill>
          <a:ln>
            <a:solidFill>
              <a:srgbClr val="1F6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인프라 구축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945566" y="3257214"/>
            <a:ext cx="216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Storage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940070" y="4423343"/>
            <a:ext cx="2160000" cy="1166128"/>
          </a:xfrm>
          <a:prstGeom prst="rect">
            <a:avLst/>
          </a:prstGeom>
          <a:noFill/>
          <a:ln w="28575">
            <a:solidFill>
              <a:srgbClr val="1F6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940068" y="4416757"/>
            <a:ext cx="2160000" cy="415864"/>
          </a:xfrm>
          <a:prstGeom prst="rect">
            <a:avLst/>
          </a:prstGeom>
          <a:solidFill>
            <a:srgbClr val="1F6878"/>
          </a:solidFill>
          <a:ln>
            <a:solidFill>
              <a:srgbClr val="1F6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Migration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940069" y="494212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콘텐츠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/Apps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Migration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계획 수립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7200464" y="2747411"/>
            <a:ext cx="2160000" cy="889884"/>
          </a:xfrm>
          <a:prstGeom prst="rect">
            <a:avLst/>
          </a:prstGeom>
          <a:noFill/>
          <a:ln w="28575"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200462" y="2747409"/>
            <a:ext cx="2160000" cy="415864"/>
          </a:xfrm>
          <a:prstGeom prst="rect">
            <a:avLst/>
          </a:prstGeom>
          <a:solidFill>
            <a:srgbClr val="1187CF"/>
          </a:solidFill>
          <a:ln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 검증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200461" y="3266189"/>
            <a:ext cx="210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이중화 및 부하 검증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200466" y="3754244"/>
            <a:ext cx="2160000" cy="1166128"/>
          </a:xfrm>
          <a:prstGeom prst="rect">
            <a:avLst/>
          </a:prstGeom>
          <a:noFill/>
          <a:ln w="28575"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200464" y="3754243"/>
            <a:ext cx="2160000" cy="415864"/>
          </a:xfrm>
          <a:prstGeom prst="rect">
            <a:avLst/>
          </a:prstGeom>
          <a:solidFill>
            <a:srgbClr val="1187CF"/>
          </a:solidFill>
          <a:ln>
            <a:solidFill>
              <a:srgbClr val="118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검증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00465" y="4273021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및 성능 검증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가용성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안정성 검증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9446121" y="2738440"/>
            <a:ext cx="2160000" cy="1110768"/>
          </a:xfrm>
          <a:prstGeom prst="rect">
            <a:avLst/>
          </a:prstGeom>
          <a:noFill/>
          <a:ln w="28575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446119" y="2738438"/>
            <a:ext cx="2160000" cy="415864"/>
          </a:xfrm>
          <a:prstGeom prst="rect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중요도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446120" y="3257216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중요도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Level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 이관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(Low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High)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9446118" y="3952120"/>
            <a:ext cx="2160000" cy="1360355"/>
          </a:xfrm>
          <a:prstGeom prst="rect">
            <a:avLst/>
          </a:prstGeom>
          <a:noFill/>
          <a:ln w="28575"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9446116" y="3952120"/>
            <a:ext cx="2160000" cy="415864"/>
          </a:xfrm>
          <a:prstGeom prst="rect">
            <a:avLst/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안정화 운영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446117" y="4470898"/>
            <a:ext cx="22517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및 인프라 모니터링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안정화 확보 및 운영 이관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104" y="1538397"/>
            <a:ext cx="6761789" cy="2881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A6BE7-80E9-4615-A419-EBFF6767713C}"/>
              </a:ext>
            </a:extLst>
          </p:cNvPr>
          <p:cNvSpPr txBox="1"/>
          <p:nvPr/>
        </p:nvSpPr>
        <p:spPr>
          <a:xfrm>
            <a:off x="2631591" y="5589471"/>
            <a:ext cx="2868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진행 범위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5A84A9-80C3-922D-2C8F-41B431DD30DD}"/>
              </a:ext>
            </a:extLst>
          </p:cNvPr>
          <p:cNvSpPr txBox="1"/>
          <p:nvPr/>
        </p:nvSpPr>
        <p:spPr>
          <a:xfrm>
            <a:off x="7964619" y="5589471"/>
            <a:ext cx="354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산출물 리스트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2878D02-6074-E676-96FC-F61422451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15630"/>
              </p:ext>
            </p:extLst>
          </p:nvPr>
        </p:nvGraphicFramePr>
        <p:xfrm>
          <a:off x="7964619" y="3489212"/>
          <a:ext cx="3641500" cy="1855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1500">
                  <a:extLst>
                    <a:ext uri="{9D8B030D-6E8A-4147-A177-3AD203B41FA5}">
                      <a16:colId xmlns:a16="http://schemas.microsoft.com/office/drawing/2014/main" val="1258167101"/>
                    </a:ext>
                  </a:extLst>
                </a:gridCol>
              </a:tblGrid>
              <a:tr h="463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보안요건 정의서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490450"/>
                  </a:ext>
                </a:extLst>
              </a:tr>
              <a:tr h="463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AWS </a:t>
                      </a:r>
                      <a:r>
                        <a:rPr lang="ko-KR" altLang="en-US" dirty="0"/>
                        <a:t>보안 아키텍처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110163"/>
                  </a:ext>
                </a:extLst>
              </a:tr>
              <a:tr h="463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보안요건 이행 점검 보고서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1582215"/>
                  </a:ext>
                </a:extLst>
              </a:tr>
              <a:tr h="463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취약점 점검 및 조치 결과 보고서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147488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3D57BA-CA18-7F56-A857-2626AF969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0263 0.11319 " pathEditMode="relative" rAng="0" ptsTypes="AA">
                                      <p:cBhvr>
                                        <p:cTn id="9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564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8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8" grpId="0"/>
      <p:bldP spid="11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/>
      <p:bldP spid="76" grpId="0" animBg="1"/>
      <p:bldP spid="77" grpId="0" animBg="1"/>
      <p:bldP spid="78" grpId="0"/>
      <p:bldP spid="79" grpId="0" animBg="1"/>
      <p:bldP spid="80" grpId="0" animBg="1"/>
      <p:bldP spid="81" grpId="0"/>
      <p:bldP spid="82" grpId="0" animBg="1"/>
      <p:bldP spid="83" grpId="0" animBg="1"/>
      <p:bldP spid="84" grpId="0"/>
      <p:bldP spid="85" grpId="0" animBg="1"/>
      <p:bldP spid="86" grpId="0" animBg="1"/>
      <p:bldP spid="87" grpId="0"/>
      <p:bldP spid="88" grpId="0" animBg="1"/>
      <p:bldP spid="89" grpId="0" animBg="1"/>
      <p:bldP spid="90" grpId="0"/>
      <p:bldP spid="91" grpId="0" animBg="1"/>
      <p:bldP spid="92" grpId="0" animBg="1"/>
      <p:bldP spid="93" grpId="0"/>
      <p:bldP spid="94" grpId="0" animBg="1"/>
      <p:bldP spid="95" grpId="0" animBg="1"/>
      <p:bldP spid="96" grpId="0"/>
      <p:bldP spid="2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목적  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386;p11">
            <a:extLst>
              <a:ext uri="{FF2B5EF4-FFF2-40B4-BE49-F238E27FC236}">
                <a16:creationId xmlns:a16="http://schemas.microsoft.com/office/drawing/2014/main" id="{BC2364A0-FE41-497E-8676-C0555C01408A}"/>
              </a:ext>
            </a:extLst>
          </p:cNvPr>
          <p:cNvSpPr txBox="1"/>
          <p:nvPr/>
        </p:nvSpPr>
        <p:spPr>
          <a:xfrm>
            <a:off x="1395908" y="6044781"/>
            <a:ext cx="9982589" cy="47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lvl="0" algn="ctr">
              <a:defRPr/>
            </a:pPr>
            <a:r>
              <a:rPr lang="ko-KR" altLang="en-US" sz="2667" b="1" dirty="0">
                <a:solidFill>
                  <a:prstClr val="black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ko-KR" altLang="en-US" sz="2667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667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SK</a:t>
            </a:r>
            <a:r>
              <a:rPr lang="ko-KR" altLang="en-US" sz="2667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헬스의 안전한 서비스 제공 보장 및 인프라 환경 구성 ＂</a:t>
            </a:r>
            <a:endParaRPr lang="ko-KR" altLang="en-US" sz="26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C3948D-908A-4E84-9173-959CBB791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" y="1964327"/>
            <a:ext cx="4315385" cy="2990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EC8EA1-2577-4CA5-9C83-BE1AA709A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00" y="1953628"/>
            <a:ext cx="4200917" cy="2862788"/>
          </a:xfrm>
          <a:prstGeom prst="rect">
            <a:avLst/>
          </a:prstGeom>
        </p:spPr>
      </p:pic>
      <p:pic>
        <p:nvPicPr>
          <p:cNvPr id="15" name="Google Shape;384;p11">
            <a:extLst>
              <a:ext uri="{FF2B5EF4-FFF2-40B4-BE49-F238E27FC236}">
                <a16:creationId xmlns:a16="http://schemas.microsoft.com/office/drawing/2014/main" id="{2BCA386E-2F7C-4674-923B-4D61F5D1A7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10" y="3177550"/>
            <a:ext cx="1475154" cy="75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89;p11">
            <a:extLst>
              <a:ext uri="{FF2B5EF4-FFF2-40B4-BE49-F238E27FC236}">
                <a16:creationId xmlns:a16="http://schemas.microsoft.com/office/drawing/2014/main" id="{2AC54CDA-DB9F-4452-9F43-B28FDEF405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9123" y="4251246"/>
            <a:ext cx="1899309" cy="14078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2BF60-1A43-108D-B50D-4FB00C5A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7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2349" y="5637860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팀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및 역할 소개 </a:t>
            </a:r>
            <a:endParaRPr lang="en-US" altLang="ko-KR" sz="2133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5AA8CD-7F84-FA16-B094-DB1E882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7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E0A6EA-B582-74DE-C69D-B5160B9C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119" y="1721155"/>
            <a:ext cx="1409698" cy="17466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0B4EDB-D523-B060-F666-32B782028926}"/>
              </a:ext>
            </a:extLst>
          </p:cNvPr>
          <p:cNvSpPr/>
          <p:nvPr/>
        </p:nvSpPr>
        <p:spPr>
          <a:xfrm>
            <a:off x="9265246" y="1517436"/>
            <a:ext cx="2289445" cy="337763"/>
          </a:xfrm>
          <a:prstGeom prst="rect">
            <a:avLst/>
          </a:prstGeom>
          <a:solidFill>
            <a:srgbClr val="EC73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5206FD-665F-D50F-CA21-C0F73B05D19D}"/>
              </a:ext>
            </a:extLst>
          </p:cNvPr>
          <p:cNvSpPr txBox="1"/>
          <p:nvPr/>
        </p:nvSpPr>
        <p:spPr>
          <a:xfrm>
            <a:off x="7362389" y="1515798"/>
            <a:ext cx="609515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700" dirty="0">
                <a:solidFill>
                  <a:schemeClr val="bg1"/>
                </a:solidFill>
                <a:latin typeface="+mn-ea"/>
                <a:ea typeface="+mn-ea"/>
              </a:rPr>
              <a:t>멘토 </a:t>
            </a:r>
            <a:r>
              <a:rPr lang="en-US" altLang="ko-KR" sz="1700" dirty="0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  <a:ea typeface="+mn-ea"/>
              </a:rPr>
              <a:t>백성광</a:t>
            </a:r>
            <a:r>
              <a:rPr lang="en-US" altLang="ko-KR" sz="17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  <a:ea typeface="+mn-ea"/>
              </a:rPr>
              <a:t>팀장님</a:t>
            </a:r>
            <a:endParaRPr lang="ko-KR" altLang="en-US" sz="17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및 역할 소개 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팀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F3D9A0F5-9164-4856-BE34-7882613AD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00528"/>
              </p:ext>
            </p:extLst>
          </p:nvPr>
        </p:nvGraphicFramePr>
        <p:xfrm>
          <a:off x="1021084" y="3368324"/>
          <a:ext cx="4743886" cy="2250142"/>
        </p:xfrm>
        <a:graphic>
          <a:graphicData uri="http://schemas.openxmlformats.org/drawingml/2006/table">
            <a:tbl>
              <a:tblPr firstRow="1" bandRow="1"/>
              <a:tblGrid>
                <a:gridCol w="858456">
                  <a:extLst>
                    <a:ext uri="{9D8B030D-6E8A-4147-A177-3AD203B41FA5}">
                      <a16:colId xmlns:a16="http://schemas.microsoft.com/office/drawing/2014/main" val="647186414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3259105808"/>
                    </a:ext>
                  </a:extLst>
                </a:gridCol>
                <a:gridCol w="2850957">
                  <a:extLst>
                    <a:ext uri="{9D8B030D-6E8A-4147-A177-3AD203B41FA5}">
                      <a16:colId xmlns:a16="http://schemas.microsoft.com/office/drawing/2014/main" val="4004746516"/>
                    </a:ext>
                  </a:extLst>
                </a:gridCol>
              </a:tblGrid>
              <a:tr h="336410">
                <a:tc gridSpan="3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1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파트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617176"/>
                  </a:ext>
                </a:extLst>
              </a:tr>
              <a:tr h="94933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고해준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Native Service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아키텍처 문서 작성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물리적 구현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Calibri"/>
                          <a:sym typeface="Arial"/>
                        </a:rPr>
                        <a:t>보안요건 이행 점검 가이드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클라우드 환경 구축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202187"/>
                  </a:ext>
                </a:extLst>
              </a:tr>
              <a:tr h="964400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김우중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구성도 제작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환경 구축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문서 작성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구현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최종 발표 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701768"/>
                  </a:ext>
                </a:extLst>
              </a:tr>
            </a:tbl>
          </a:graphicData>
        </a:graphic>
      </p:graphicFrame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789C0E1A-842D-45E8-ACE1-584C14707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77470"/>
              </p:ext>
            </p:extLst>
          </p:nvPr>
        </p:nvGraphicFramePr>
        <p:xfrm>
          <a:off x="6464685" y="3368324"/>
          <a:ext cx="5090006" cy="3229572"/>
        </p:xfrm>
        <a:graphic>
          <a:graphicData uri="http://schemas.openxmlformats.org/drawingml/2006/table">
            <a:tbl>
              <a:tblPr firstRow="1" bandRow="1"/>
              <a:tblGrid>
                <a:gridCol w="923728">
                  <a:extLst>
                    <a:ext uri="{9D8B030D-6E8A-4147-A177-3AD203B41FA5}">
                      <a16:colId xmlns:a16="http://schemas.microsoft.com/office/drawing/2014/main" val="647186414"/>
                    </a:ext>
                  </a:extLst>
                </a:gridCol>
                <a:gridCol w="1113128">
                  <a:extLst>
                    <a:ext uri="{9D8B030D-6E8A-4147-A177-3AD203B41FA5}">
                      <a16:colId xmlns:a16="http://schemas.microsoft.com/office/drawing/2014/main" val="3259105808"/>
                    </a:ext>
                  </a:extLst>
                </a:gridCol>
                <a:gridCol w="3053150">
                  <a:extLst>
                    <a:ext uri="{9D8B030D-6E8A-4147-A177-3AD203B41FA5}">
                      <a16:colId xmlns:a16="http://schemas.microsoft.com/office/drawing/2014/main" val="4004746516"/>
                    </a:ext>
                  </a:extLst>
                </a:gridCol>
              </a:tblGrid>
              <a:tr h="3499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컴플라이언스 파트</a:t>
                      </a:r>
                    </a:p>
                  </a:txBody>
                  <a:tcPr marL="60960" marR="60960" marT="30480" marB="3048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782751"/>
                  </a:ext>
                </a:extLst>
              </a:tr>
              <a:tr h="95988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김다빈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ISMS-P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법률 관련 조사 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 및 법률 매핑 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SK 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쉴더스 기준 취약점 진단 관리 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회의록</a:t>
                      </a:r>
                      <a:r>
                        <a:rPr lang="ko-KR" altLang="en-US" sz="1300" b="0" i="0" u="none" strike="noStrike" cap="non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 정리</a:t>
                      </a:r>
                      <a:endParaRPr lang="ko-KR" altLang="en-US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721982"/>
                  </a:ext>
                </a:extLst>
              </a:tr>
              <a:tr h="95988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도규탁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ISMS-P </a:t>
                      </a: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및 법률 관련 조사 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보안요건 정의 및 법률 매핑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보안요건 정의서 작성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보안요건 이행 점검 가이드</a:t>
                      </a:r>
                      <a:endParaRPr lang="en-US" altLang="ko-KR" sz="13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/>
                        <a:sym typeface="Arial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202187"/>
                  </a:ext>
                </a:extLst>
              </a:tr>
              <a:tr h="95988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960" marR="60960" marT="30480" marB="30480"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 인프라 법률 충족 확인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문서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설계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쉴더스 기준 취약점 진단 관리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문서</a:t>
                      </a:r>
                      <a:r>
                        <a:rPr lang="ko-KR" altLang="en-US" sz="1300" b="0" i="0" u="none" strike="noStrike" cap="none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Calibri"/>
                          <a:sym typeface="Arial"/>
                        </a:rPr>
                        <a:t> 제작 및 편집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701768"/>
                  </a:ext>
                </a:extLst>
              </a:tr>
            </a:tbl>
          </a:graphicData>
        </a:graphic>
      </p:graphicFrame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BE7065C0-39F9-4112-9C03-27BEDBD06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478386"/>
              </p:ext>
            </p:extLst>
          </p:nvPr>
        </p:nvGraphicFramePr>
        <p:xfrm>
          <a:off x="3717283" y="1538609"/>
          <a:ext cx="4757433" cy="1342417"/>
        </p:xfrm>
        <a:graphic>
          <a:graphicData uri="http://schemas.openxmlformats.org/drawingml/2006/table">
            <a:tbl>
              <a:tblPr firstRow="1" bandRow="1"/>
              <a:tblGrid>
                <a:gridCol w="858456">
                  <a:extLst>
                    <a:ext uri="{9D8B030D-6E8A-4147-A177-3AD203B41FA5}">
                      <a16:colId xmlns:a16="http://schemas.microsoft.com/office/drawing/2014/main" val="2125648845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3518816984"/>
                    </a:ext>
                  </a:extLst>
                </a:gridCol>
                <a:gridCol w="2864504">
                  <a:extLst>
                    <a:ext uri="{9D8B030D-6E8A-4147-A177-3AD203B41FA5}">
                      <a16:colId xmlns:a16="http://schemas.microsoft.com/office/drawing/2014/main" val="13913517"/>
                    </a:ext>
                  </a:extLst>
                </a:gridCol>
              </a:tblGrid>
              <a:tr h="32512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리더</a:t>
                      </a:r>
                    </a:p>
                  </a:txBody>
                  <a:tcPr marL="60960" marR="60960" marT="30480" marB="3048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448167"/>
                  </a:ext>
                </a:extLst>
              </a:tr>
              <a:tr h="101729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0960" marR="60960" marT="30480" marB="30480"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김백현</a:t>
                      </a:r>
                    </a:p>
                  </a:txBody>
                  <a:tcPr marL="60960" marR="60960" marT="30480" marB="304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총괄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 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일정 관리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산출물 관리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계획서 작성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0960" marR="60960" marT="30480" marB="304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528377"/>
                  </a:ext>
                </a:extLst>
              </a:tr>
            </a:tbl>
          </a:graphicData>
        </a:graphic>
      </p:graphicFrame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9D74204-2501-4DE4-A9F4-76756E93103F}"/>
              </a:ext>
            </a:extLst>
          </p:cNvPr>
          <p:cNvCxnSpPr>
            <a:cxnSpLocks/>
            <a:stCxn id="78" idx="2"/>
            <a:endCxn id="77" idx="0"/>
          </p:cNvCxnSpPr>
          <p:nvPr/>
        </p:nvCxnSpPr>
        <p:spPr>
          <a:xfrm rot="16200000" flipH="1">
            <a:off x="7309194" y="1667830"/>
            <a:ext cx="487298" cy="29136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06FD9E08-1CE0-4A5B-9739-DA23F5A02BBB}"/>
              </a:ext>
            </a:extLst>
          </p:cNvPr>
          <p:cNvCxnSpPr>
            <a:cxnSpLocks/>
            <a:stCxn id="78" idx="2"/>
            <a:endCxn id="76" idx="0"/>
          </p:cNvCxnSpPr>
          <p:nvPr/>
        </p:nvCxnSpPr>
        <p:spPr>
          <a:xfrm rot="5400000">
            <a:off x="4500864" y="1773189"/>
            <a:ext cx="487298" cy="27029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31916CEB-EFE4-FDE1-7208-4163AF6EFC19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981FCD-C50E-CF03-983A-630F8C9DCC5C}"/>
              </a:ext>
            </a:extLst>
          </p:cNvPr>
          <p:cNvSpPr/>
          <p:nvPr/>
        </p:nvSpPr>
        <p:spPr>
          <a:xfrm>
            <a:off x="9265246" y="1517436"/>
            <a:ext cx="2289445" cy="1683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7827B5-877A-58C7-2932-C0547427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31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2862" y="5916298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과정</a:t>
            </a:r>
            <a:endParaRPr lang="en-US" altLang="ko-KR" sz="2133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defTabSz="60963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02 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산출물 </a:t>
            </a: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54EB11-4F96-F9F3-E43B-BDFAD9B1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7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7" y="645777"/>
            <a:ext cx="47260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과정 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" name="그룹 1001"/>
          <p:cNvGrpSpPr/>
          <p:nvPr/>
        </p:nvGrpSpPr>
        <p:grpSpPr>
          <a:xfrm>
            <a:off x="509954" y="2616546"/>
            <a:ext cx="1998463" cy="2667494"/>
            <a:chOff x="0" y="3549391"/>
            <a:chExt cx="3194692" cy="4288811"/>
          </a:xfrm>
        </p:grpSpPr>
        <p:pic>
          <p:nvPicPr>
            <p:cNvPr id="87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49391"/>
              <a:ext cx="3194692" cy="4288811"/>
            </a:xfrm>
            <a:prstGeom prst="rect">
              <a:avLst/>
            </a:prstGeom>
          </p:spPr>
        </p:pic>
      </p:grpSp>
      <p:grpSp>
        <p:nvGrpSpPr>
          <p:cNvPr id="88" name="그룹 1002"/>
          <p:cNvGrpSpPr/>
          <p:nvPr/>
        </p:nvGrpSpPr>
        <p:grpSpPr>
          <a:xfrm>
            <a:off x="10236160" y="2590530"/>
            <a:ext cx="1593282" cy="2693510"/>
            <a:chOff x="16020108" y="3549391"/>
            <a:chExt cx="2546979" cy="4330640"/>
          </a:xfrm>
        </p:grpSpPr>
        <p:pic>
          <p:nvPicPr>
            <p:cNvPr id="89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0108" y="3549391"/>
              <a:ext cx="2546979" cy="4330640"/>
            </a:xfrm>
            <a:prstGeom prst="rect">
              <a:avLst/>
            </a:prstGeom>
          </p:spPr>
        </p:pic>
      </p:grpSp>
      <p:grpSp>
        <p:nvGrpSpPr>
          <p:cNvPr id="90" name="그룹 1003"/>
          <p:cNvGrpSpPr/>
          <p:nvPr/>
        </p:nvGrpSpPr>
        <p:grpSpPr>
          <a:xfrm>
            <a:off x="2455195" y="2616546"/>
            <a:ext cx="1998463" cy="2667494"/>
            <a:chOff x="3194692" y="3549391"/>
            <a:chExt cx="3194692" cy="4288811"/>
          </a:xfrm>
        </p:grpSpPr>
        <p:pic>
          <p:nvPicPr>
            <p:cNvPr id="92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4692" y="3549391"/>
              <a:ext cx="3194692" cy="4288811"/>
            </a:xfrm>
            <a:prstGeom prst="rect">
              <a:avLst/>
            </a:prstGeom>
          </p:spPr>
        </p:pic>
      </p:grpSp>
      <p:grpSp>
        <p:nvGrpSpPr>
          <p:cNvPr id="93" name="그룹 1004"/>
          <p:cNvGrpSpPr/>
          <p:nvPr/>
        </p:nvGrpSpPr>
        <p:grpSpPr>
          <a:xfrm>
            <a:off x="4400436" y="2616546"/>
            <a:ext cx="1998463" cy="2667494"/>
            <a:chOff x="6389384" y="3549391"/>
            <a:chExt cx="3194692" cy="4288811"/>
          </a:xfrm>
        </p:grpSpPr>
        <p:pic>
          <p:nvPicPr>
            <p:cNvPr id="94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9384" y="3549391"/>
              <a:ext cx="3194692" cy="4288811"/>
            </a:xfrm>
            <a:prstGeom prst="rect">
              <a:avLst/>
            </a:prstGeom>
          </p:spPr>
        </p:pic>
      </p:grpSp>
      <p:grpSp>
        <p:nvGrpSpPr>
          <p:cNvPr id="95" name="그룹 1005"/>
          <p:cNvGrpSpPr/>
          <p:nvPr/>
        </p:nvGrpSpPr>
        <p:grpSpPr>
          <a:xfrm>
            <a:off x="6345677" y="2616546"/>
            <a:ext cx="1998463" cy="2667494"/>
            <a:chOff x="9630723" y="3549391"/>
            <a:chExt cx="3194692" cy="4288811"/>
          </a:xfrm>
        </p:grpSpPr>
        <p:pic>
          <p:nvPicPr>
            <p:cNvPr id="96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0723" y="3549391"/>
              <a:ext cx="3194692" cy="4288811"/>
            </a:xfrm>
            <a:prstGeom prst="rect">
              <a:avLst/>
            </a:prstGeom>
          </p:spPr>
        </p:pic>
      </p:grpSp>
      <p:grpSp>
        <p:nvGrpSpPr>
          <p:cNvPr id="97" name="그룹 1006"/>
          <p:cNvGrpSpPr/>
          <p:nvPr/>
        </p:nvGrpSpPr>
        <p:grpSpPr>
          <a:xfrm>
            <a:off x="8290918" y="2616546"/>
            <a:ext cx="1998463" cy="2667494"/>
            <a:chOff x="12825416" y="3549391"/>
            <a:chExt cx="3194692" cy="4288811"/>
          </a:xfrm>
        </p:grpSpPr>
        <p:pic>
          <p:nvPicPr>
            <p:cNvPr id="9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25416" y="3549391"/>
              <a:ext cx="3194692" cy="4288811"/>
            </a:xfrm>
            <a:prstGeom prst="rect">
              <a:avLst/>
            </a:prstGeom>
          </p:spPr>
        </p:pic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643088" y="3950293"/>
            <a:ext cx="1309589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브레인 스토밍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</a:rPr>
              <a:t>WBS </a:t>
            </a:r>
            <a:r>
              <a:rPr lang="ko-KR" altLang="en-US" sz="1200" b="1" dirty="0">
                <a:solidFill>
                  <a:schemeClr val="tx1"/>
                </a:solidFill>
              </a:rPr>
              <a:t>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역할 분담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시나리오 구상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557230" y="3405575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사전 기획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110" y="2844331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82CBC4"/>
                </a:solidFill>
              </a:rPr>
              <a:t>01</a:t>
            </a:r>
            <a:endParaRPr lang="ko-KR" altLang="en-US" sz="2800" b="1" dirty="0">
              <a:solidFill>
                <a:srgbClr val="82CBC4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2603957" y="3881612"/>
            <a:ext cx="1309589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법률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ISMS-P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- AWS </a:t>
            </a:r>
            <a:r>
              <a:rPr lang="ko-KR" altLang="en-US" sz="1200" b="1" dirty="0">
                <a:solidFill>
                  <a:schemeClr val="tx1"/>
                </a:solidFill>
              </a:rPr>
              <a:t>서비스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2513517" y="3405575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자료 조사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813983" y="2844331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CC9DE"/>
                </a:solidFill>
              </a:rPr>
              <a:t>02</a:t>
            </a:r>
            <a:endParaRPr lang="ko-KR" altLang="en-US" sz="2800" b="1" dirty="0">
              <a:solidFill>
                <a:srgbClr val="6CC9DE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4469960" y="3887386"/>
            <a:ext cx="1527283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보안 요건 도출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보안 요건 정의서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STRM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4447712" y="3400723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분석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798566" y="2844331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392D6"/>
                </a:solidFill>
              </a:rPr>
              <a:t>03</a:t>
            </a:r>
            <a:endParaRPr lang="ko-KR" altLang="en-US" sz="2800" b="1" dirty="0">
              <a:solidFill>
                <a:srgbClr val="6392D6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6472427" y="4087403"/>
            <a:ext cx="1325360" cy="5192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보안 아키텍처 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  </a:t>
            </a:r>
            <a:r>
              <a:rPr lang="ko-KR" altLang="en-US" sz="1200" b="1" dirty="0">
                <a:solidFill>
                  <a:schemeClr val="tx1"/>
                </a:solidFill>
              </a:rPr>
              <a:t>수립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6397782" y="3363597"/>
            <a:ext cx="1529861" cy="6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아키텍처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수립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743806" y="2840377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A4CA8"/>
                </a:solidFill>
              </a:rPr>
              <a:t>04</a:t>
            </a:r>
            <a:endParaRPr lang="ko-KR" altLang="en-US" sz="2800" b="1" dirty="0">
              <a:solidFill>
                <a:srgbClr val="3A4CA8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8424919" y="3950292"/>
            <a:ext cx="1368302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취약점 점검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보안 요건 이행 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  점검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8344140" y="3400724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진단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8689048" y="2853546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92498"/>
                </a:solidFill>
              </a:rPr>
              <a:t>05</a:t>
            </a:r>
            <a:endParaRPr lang="ko-KR" altLang="en-US" sz="2800" b="1" dirty="0">
              <a:solidFill>
                <a:srgbClr val="692498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10386015" y="3914076"/>
            <a:ext cx="1315080" cy="8659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발표자료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F081B09-4CA1-436F-9E7F-CC41E1FD1FFA}"/>
              </a:ext>
            </a:extLst>
          </p:cNvPr>
          <p:cNvSpPr/>
          <p:nvPr/>
        </p:nvSpPr>
        <p:spPr>
          <a:xfrm>
            <a:off x="10267869" y="3400724"/>
            <a:ext cx="1529861" cy="3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최종발표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0607678" y="2855543"/>
            <a:ext cx="85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9E9E9E"/>
                </a:solidFill>
              </a:rPr>
              <a:t>06</a:t>
            </a:r>
            <a:endParaRPr lang="ko-KR" altLang="en-US" sz="2800" b="1" dirty="0">
              <a:solidFill>
                <a:srgbClr val="9E9E9E"/>
              </a:solidFill>
            </a:endParaRPr>
          </a:p>
        </p:txBody>
      </p:sp>
      <p:sp>
        <p:nvSpPr>
          <p:cNvPr id="39" name="Google Shape;346;p7">
            <a:extLst>
              <a:ext uri="{FF2B5EF4-FFF2-40B4-BE49-F238E27FC236}">
                <a16:creationId xmlns:a16="http://schemas.microsoft.com/office/drawing/2014/main" id="{0D4EBAB6-E8AC-8F89-326C-9F1BBED9A6B2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83801-8D06-06ED-39C2-88FB6619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66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5288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산출물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(1/4)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정의서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76068" y="1934308"/>
            <a:ext cx="5129078" cy="442204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881" y="1972798"/>
            <a:ext cx="5046785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산출물명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정의서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 아키텍처를 설계 및 수립의 목적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ITU-T X.805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참고한 기술적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 계층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ITU-T X.805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참고한 인프라 계층 구분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인증 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ISMS-P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법률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개인정보 보호법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정보통신망 이용촉진 및 정보보호 등에 관한 법률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위치정보의 보호 및 이용 등에 관한 법률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클라우드컴퓨팅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발전 및 이용자 보호에 관한 법률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서비스간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연계성 명시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74772C7-A2EB-48F7-A5C7-E85F027F984D}"/>
              </a:ext>
            </a:extLst>
          </p:cNvPr>
          <p:cNvGraphicFramePr>
            <a:graphicFrameLocks noGrp="1"/>
          </p:cNvGraphicFramePr>
          <p:nvPr/>
        </p:nvGraphicFramePr>
        <p:xfrm>
          <a:off x="6125040" y="1825666"/>
          <a:ext cx="5273579" cy="579504"/>
        </p:xfrm>
        <a:graphic>
          <a:graphicData uri="http://schemas.openxmlformats.org/drawingml/2006/table">
            <a:tbl>
              <a:tblPr/>
              <a:tblGrid>
                <a:gridCol w="2270648">
                  <a:extLst>
                    <a:ext uri="{9D8B030D-6E8A-4147-A177-3AD203B41FA5}">
                      <a16:colId xmlns:a16="http://schemas.microsoft.com/office/drawing/2014/main" val="2034091437"/>
                    </a:ext>
                  </a:extLst>
                </a:gridCol>
                <a:gridCol w="1572433">
                  <a:extLst>
                    <a:ext uri="{9D8B030D-6E8A-4147-A177-3AD203B41FA5}">
                      <a16:colId xmlns:a16="http://schemas.microsoft.com/office/drawing/2014/main" val="3097055647"/>
                    </a:ext>
                  </a:extLst>
                </a:gridCol>
                <a:gridCol w="1430498">
                  <a:extLst>
                    <a:ext uri="{9D8B030D-6E8A-4147-A177-3AD203B41FA5}">
                      <a16:colId xmlns:a16="http://schemas.microsoft.com/office/drawing/2014/main" val="1023631147"/>
                    </a:ext>
                  </a:extLst>
                </a:gridCol>
              </a:tblGrid>
              <a:tr h="185182"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32252"/>
                  </a:ext>
                </a:extLst>
              </a:tr>
              <a:tr h="19781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고시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035595"/>
                  </a:ext>
                </a:extLst>
              </a:tr>
              <a:tr h="1965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41" marR="3541" marT="354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40228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40EB089-3959-4488-B8FF-7E392583BCB0}"/>
              </a:ext>
            </a:extLst>
          </p:cNvPr>
          <p:cNvGraphicFramePr>
            <a:graphicFrameLocks noGrp="1"/>
          </p:cNvGraphicFramePr>
          <p:nvPr/>
        </p:nvGraphicFramePr>
        <p:xfrm>
          <a:off x="6125040" y="2467807"/>
          <a:ext cx="5281601" cy="651191"/>
        </p:xfrm>
        <a:graphic>
          <a:graphicData uri="http://schemas.openxmlformats.org/drawingml/2006/table">
            <a:tbl>
              <a:tblPr/>
              <a:tblGrid>
                <a:gridCol w="1767524">
                  <a:extLst>
                    <a:ext uri="{9D8B030D-6E8A-4147-A177-3AD203B41FA5}">
                      <a16:colId xmlns:a16="http://schemas.microsoft.com/office/drawing/2014/main" val="1038318669"/>
                    </a:ext>
                  </a:extLst>
                </a:gridCol>
                <a:gridCol w="1559315">
                  <a:extLst>
                    <a:ext uri="{9D8B030D-6E8A-4147-A177-3AD203B41FA5}">
                      <a16:colId xmlns:a16="http://schemas.microsoft.com/office/drawing/2014/main" val="3132535863"/>
                    </a:ext>
                  </a:extLst>
                </a:gridCol>
                <a:gridCol w="1954762">
                  <a:extLst>
                    <a:ext uri="{9D8B030D-6E8A-4147-A177-3AD203B41FA5}">
                      <a16:colId xmlns:a16="http://schemas.microsoft.com/office/drawing/2014/main" val="742675569"/>
                    </a:ext>
                  </a:extLst>
                </a:gridCol>
              </a:tblGrid>
              <a:tr h="221431"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 이용촉진 및 정보보호 등에 관한 법률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878293"/>
                  </a:ext>
                </a:extLst>
              </a:tr>
              <a:tr h="254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고시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55745"/>
                  </a:ext>
                </a:extLst>
              </a:tr>
              <a:tr h="1754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71" marR="4671" marT="4671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5805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83E5A38-D660-4621-802D-8654F7CD0603}"/>
              </a:ext>
            </a:extLst>
          </p:cNvPr>
          <p:cNvGraphicFramePr>
            <a:graphicFrameLocks noGrp="1"/>
          </p:cNvGraphicFramePr>
          <p:nvPr/>
        </p:nvGraphicFramePr>
        <p:xfrm>
          <a:off x="6131865" y="3177526"/>
          <a:ext cx="5281601" cy="688818"/>
        </p:xfrm>
        <a:graphic>
          <a:graphicData uri="http://schemas.openxmlformats.org/drawingml/2006/table">
            <a:tbl>
              <a:tblPr/>
              <a:tblGrid>
                <a:gridCol w="2745606">
                  <a:extLst>
                    <a:ext uri="{9D8B030D-6E8A-4147-A177-3AD203B41FA5}">
                      <a16:colId xmlns:a16="http://schemas.microsoft.com/office/drawing/2014/main" val="290665170"/>
                    </a:ext>
                  </a:extLst>
                </a:gridCol>
                <a:gridCol w="2535995">
                  <a:extLst>
                    <a:ext uri="{9D8B030D-6E8A-4147-A177-3AD203B41FA5}">
                      <a16:colId xmlns:a16="http://schemas.microsoft.com/office/drawing/2014/main" val="1362833954"/>
                    </a:ext>
                  </a:extLst>
                </a:gridCol>
              </a:tblGrid>
              <a:tr h="25962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 및 이용 등에 관한 법률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561"/>
                  </a:ext>
                </a:extLst>
              </a:tr>
              <a:tr h="20759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27759"/>
                  </a:ext>
                </a:extLst>
              </a:tr>
              <a:tr h="2216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68" marR="6768" marT="6768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00759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A8EE19F-0479-4135-81DB-0AF67A668592}"/>
              </a:ext>
            </a:extLst>
          </p:cNvPr>
          <p:cNvGraphicFramePr>
            <a:graphicFrameLocks noGrp="1"/>
          </p:cNvGraphicFramePr>
          <p:nvPr/>
        </p:nvGraphicFramePr>
        <p:xfrm>
          <a:off x="6131865" y="3921595"/>
          <a:ext cx="5281601" cy="610079"/>
        </p:xfrm>
        <a:graphic>
          <a:graphicData uri="http://schemas.openxmlformats.org/drawingml/2006/table">
            <a:tbl>
              <a:tblPr/>
              <a:tblGrid>
                <a:gridCol w="5281601">
                  <a:extLst>
                    <a:ext uri="{9D8B030D-6E8A-4147-A177-3AD203B41FA5}">
                      <a16:colId xmlns:a16="http://schemas.microsoft.com/office/drawing/2014/main" val="2285772361"/>
                    </a:ext>
                  </a:extLst>
                </a:gridCol>
              </a:tblGrid>
              <a:tr h="1975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 발전 및 이용자 보호에 관한 법률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369904"/>
                  </a:ext>
                </a:extLst>
              </a:tr>
              <a:tr h="2307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클라우드컴퓨팅법 고시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244344"/>
                  </a:ext>
                </a:extLst>
              </a:tr>
              <a:tr h="1817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25417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53F7C6A-837C-4598-B156-BD509B7DCC22}"/>
              </a:ext>
            </a:extLst>
          </p:cNvPr>
          <p:cNvGraphicFramePr>
            <a:graphicFrameLocks noGrp="1"/>
          </p:cNvGraphicFramePr>
          <p:nvPr/>
        </p:nvGraphicFramePr>
        <p:xfrm>
          <a:off x="6125038" y="5274293"/>
          <a:ext cx="5288428" cy="738733"/>
        </p:xfrm>
        <a:graphic>
          <a:graphicData uri="http://schemas.openxmlformats.org/drawingml/2006/table">
            <a:tbl>
              <a:tblPr/>
              <a:tblGrid>
                <a:gridCol w="518427">
                  <a:extLst>
                    <a:ext uri="{9D8B030D-6E8A-4147-A177-3AD203B41FA5}">
                      <a16:colId xmlns:a16="http://schemas.microsoft.com/office/drawing/2014/main" val="2177809119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2293869225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1700450129"/>
                    </a:ext>
                  </a:extLst>
                </a:gridCol>
                <a:gridCol w="784586">
                  <a:extLst>
                    <a:ext uri="{9D8B030D-6E8A-4147-A177-3AD203B41FA5}">
                      <a16:colId xmlns:a16="http://schemas.microsoft.com/office/drawing/2014/main" val="2115099854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705994614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2116005092"/>
                    </a:ext>
                  </a:extLst>
                </a:gridCol>
                <a:gridCol w="784586">
                  <a:extLst>
                    <a:ext uri="{9D8B030D-6E8A-4147-A177-3AD203B41FA5}">
                      <a16:colId xmlns:a16="http://schemas.microsoft.com/office/drawing/2014/main" val="943561605"/>
                    </a:ext>
                  </a:extLst>
                </a:gridCol>
                <a:gridCol w="486026">
                  <a:extLst>
                    <a:ext uri="{9D8B030D-6E8A-4147-A177-3AD203B41FA5}">
                      <a16:colId xmlns:a16="http://schemas.microsoft.com/office/drawing/2014/main" val="1604354586"/>
                    </a:ext>
                  </a:extLst>
                </a:gridCol>
                <a:gridCol w="770699">
                  <a:extLst>
                    <a:ext uri="{9D8B030D-6E8A-4147-A177-3AD203B41FA5}">
                      <a16:colId xmlns:a16="http://schemas.microsoft.com/office/drawing/2014/main" val="3550700888"/>
                    </a:ext>
                  </a:extLst>
                </a:gridCol>
              </a:tblGrid>
              <a:tr h="227420">
                <a:tc grid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정보보안 기술요소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427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144733"/>
                  </a:ext>
                </a:extLst>
              </a:tr>
              <a:tr h="3253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</a:t>
                      </a:r>
                      <a:endParaRPr lang="en-US" altLang="ko-KR" sz="900" b="1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</a:t>
                      </a:r>
                      <a:endParaRPr lang="en-US" altLang="ko-KR" sz="900" b="1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  <a:r>
                        <a:rPr lang="en-US" altLang="ko-KR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추적감사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</a:t>
                      </a:r>
                      <a:endParaRPr lang="en-US" altLang="ko-KR" sz="900" b="1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</a:t>
                      </a:r>
                      <a:endParaRPr lang="en-US" altLang="ko-KR" sz="900" b="1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598964"/>
                  </a:ext>
                </a:extLst>
              </a:tr>
              <a:tr h="1859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60963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69" marR="7169" marT="7169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15238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C539911-855F-4E34-B476-4DF1665C1A29}"/>
              </a:ext>
            </a:extLst>
          </p:cNvPr>
          <p:cNvGraphicFramePr>
            <a:graphicFrameLocks noGrp="1"/>
          </p:cNvGraphicFramePr>
          <p:nvPr/>
        </p:nvGraphicFramePr>
        <p:xfrm>
          <a:off x="6125041" y="4585607"/>
          <a:ext cx="5281600" cy="634753"/>
        </p:xfrm>
        <a:graphic>
          <a:graphicData uri="http://schemas.openxmlformats.org/drawingml/2006/table">
            <a:tbl>
              <a:tblPr/>
              <a:tblGrid>
                <a:gridCol w="912588">
                  <a:extLst>
                    <a:ext uri="{9D8B030D-6E8A-4147-A177-3AD203B41FA5}">
                      <a16:colId xmlns:a16="http://schemas.microsoft.com/office/drawing/2014/main" val="2888728791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962509356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2420588096"/>
                    </a:ext>
                  </a:extLst>
                </a:gridCol>
                <a:gridCol w="1083699">
                  <a:extLst>
                    <a:ext uri="{9D8B030D-6E8A-4147-A177-3AD203B41FA5}">
                      <a16:colId xmlns:a16="http://schemas.microsoft.com/office/drawing/2014/main" val="1810402881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2059259749"/>
                    </a:ext>
                  </a:extLst>
                </a:gridCol>
                <a:gridCol w="889774">
                  <a:extLst>
                    <a:ext uri="{9D8B030D-6E8A-4147-A177-3AD203B41FA5}">
                      <a16:colId xmlns:a16="http://schemas.microsoft.com/office/drawing/2014/main" val="3541346903"/>
                    </a:ext>
                  </a:extLst>
                </a:gridCol>
              </a:tblGrid>
              <a:tr h="202611"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적용대상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427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68776"/>
                  </a:ext>
                </a:extLst>
              </a:tr>
              <a:tr h="2549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Device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Network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Application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Database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</a:rPr>
                        <a:t>관리 콘솔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21817"/>
                  </a:ext>
                </a:extLst>
              </a:tr>
              <a:tr h="1758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60963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64902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B608E24-205F-4B2F-98B0-4B54E5B02165}"/>
              </a:ext>
            </a:extLst>
          </p:cNvPr>
          <p:cNvGraphicFramePr>
            <a:graphicFrameLocks noGrp="1"/>
          </p:cNvGraphicFramePr>
          <p:nvPr/>
        </p:nvGraphicFramePr>
        <p:xfrm>
          <a:off x="6131865" y="6085515"/>
          <a:ext cx="5281601" cy="374071"/>
        </p:xfrm>
        <a:graphic>
          <a:graphicData uri="http://schemas.openxmlformats.org/drawingml/2006/table">
            <a:tbl>
              <a:tblPr/>
              <a:tblGrid>
                <a:gridCol w="2739833">
                  <a:extLst>
                    <a:ext uri="{9D8B030D-6E8A-4147-A177-3AD203B41FA5}">
                      <a16:colId xmlns:a16="http://schemas.microsoft.com/office/drawing/2014/main" val="2509264910"/>
                    </a:ext>
                  </a:extLst>
                </a:gridCol>
                <a:gridCol w="2541768">
                  <a:extLst>
                    <a:ext uri="{9D8B030D-6E8A-4147-A177-3AD203B41FA5}">
                      <a16:colId xmlns:a16="http://schemas.microsoft.com/office/drawing/2014/main" val="3047110687"/>
                    </a:ext>
                  </a:extLst>
                </a:gridCol>
              </a:tblGrid>
              <a:tr h="1698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ISMS-P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Service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664275"/>
                  </a:ext>
                </a:extLst>
              </a:tr>
              <a:tr h="2042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85214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4D2C0D8-8A7E-3006-9EFC-9B2B816D2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048" y="1765880"/>
            <a:ext cx="5474682" cy="4921507"/>
          </a:xfrm>
          <a:prstGeom prst="rect">
            <a:avLst/>
          </a:prstGeom>
        </p:spPr>
      </p:pic>
      <p:sp>
        <p:nvSpPr>
          <p:cNvPr id="20" name="Google Shape;346;p7">
            <a:extLst>
              <a:ext uri="{FF2B5EF4-FFF2-40B4-BE49-F238E27FC236}">
                <a16:creationId xmlns:a16="http://schemas.microsoft.com/office/drawing/2014/main" id="{E655D8CD-8BEC-0E15-FAEA-1E81E1671C87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3403D-5028-2993-91D0-037F08AFE427}"/>
              </a:ext>
            </a:extLst>
          </p:cNvPr>
          <p:cNvSpPr txBox="1"/>
          <p:nvPr/>
        </p:nvSpPr>
        <p:spPr>
          <a:xfrm>
            <a:off x="7421456" y="1409888"/>
            <a:ext cx="399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i="1" dirty="0">
                <a:solidFill>
                  <a:schemeClr val="bg2">
                    <a:lumMod val="25000"/>
                  </a:schemeClr>
                </a:solidFill>
              </a:rPr>
              <a:t>참조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#1 최종프로젝트_1조_</a:t>
            </a:r>
            <a:r>
              <a:rPr lang="ko-KR" altLang="en-US" sz="1400" i="1" dirty="0">
                <a:solidFill>
                  <a:schemeClr val="bg2">
                    <a:lumMod val="25000"/>
                  </a:schemeClr>
                </a:solidFill>
              </a:rPr>
              <a:t>보안요건 정의서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.xlsx</a:t>
            </a:r>
            <a:endParaRPr lang="ko-KR" altLang="en-US" sz="14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8A10A61-FCE6-5953-A288-4D85FC8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0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-0.55521 -0.0129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60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5098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산출물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(2/4)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AWS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8200" y="1934308"/>
            <a:ext cx="5129078" cy="442204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881" y="1972798"/>
            <a:ext cx="5046785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산출물명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AWS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 아키텍처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 구조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구현과 배포 관점에서 상세 구현에 대한 지침서</a:t>
            </a: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구성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본체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 TRM(Tech. Ref Model) + SP(Standard Profile)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개념적 아키텍처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아키텍처 구성요소 정의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Framework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STRM</a:t>
            </a:r>
          </a:p>
          <a:p>
            <a:pPr marL="628650" lvl="1" indent="-171450">
              <a:buFontTx/>
              <a:buChar char="-"/>
            </a:pPr>
            <a:r>
              <a:rPr lang="ko-KR" altLang="en-US" sz="100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개념적 보안 아키텍처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논리적 아키텍처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개념적 정의들 간의 논리적 관계를 확인 및 정의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>
              <a:defRPr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ITU-T X.805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표준에 따라 생성한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STRM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기준에 맞춰 기술 요소 별로 상세히 전개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물리적 아키텍처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개념적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아키텍처를 기반으로 물리적 보안 아키텍처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물리적 보안 아키텍처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물리적 보안 아키텍처 명세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994DC1C-8B45-49EA-AF78-9806FBC3A37E}"/>
              </a:ext>
            </a:extLst>
          </p:cNvPr>
          <p:cNvGraphicFramePr>
            <a:graphicFrameLocks noGrp="1"/>
          </p:cNvGraphicFramePr>
          <p:nvPr/>
        </p:nvGraphicFramePr>
        <p:xfrm>
          <a:off x="6207760" y="3119720"/>
          <a:ext cx="5190859" cy="3236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1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1337518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2595430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34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정의서에서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지정한 </a:t>
                      </a:r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보안코드</a:t>
                      </a:r>
                      <a:endParaRPr lang="ko-KR" altLang="en-US" sz="105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34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보안요건명</a:t>
                      </a:r>
                      <a:endParaRPr lang="ko-KR" altLang="en-US" sz="105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34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상세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34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보안요건을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충족시키는 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3428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5438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AWS 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서비스에 대한 정의 및 기능</a:t>
                      </a: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  <a:tr h="3428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557946"/>
                  </a:ext>
                </a:extLst>
              </a:tr>
              <a:tr h="63566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보안요건에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해당된 </a:t>
                      </a:r>
                      <a:r>
                        <a:rPr lang="en-US" altLang="ko-KR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AWS</a:t>
                      </a:r>
                      <a:r>
                        <a:rPr lang="ko-KR" altLang="en-US" sz="105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서비스</a:t>
                      </a:r>
                      <a:r>
                        <a:rPr lang="ko-KR" altLang="en-US" sz="105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구현을 위한 설명</a:t>
                      </a:r>
                      <a:endParaRPr lang="ko-KR" altLang="en-US" sz="105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654785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6207762" y="2336262"/>
          <a:ext cx="5198879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887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259945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519887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228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228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12361612" y="1624015"/>
            <a:ext cx="5505995" cy="4786464"/>
            <a:chOff x="-2368042" y="3371615"/>
            <a:chExt cx="5505995" cy="4786464"/>
          </a:xfrm>
        </p:grpSpPr>
        <p:sp>
          <p:nvSpPr>
            <p:cNvPr id="21" name="직사각형 20"/>
            <p:cNvSpPr/>
            <p:nvPr/>
          </p:nvSpPr>
          <p:spPr>
            <a:xfrm>
              <a:off x="-2368042" y="3371615"/>
              <a:ext cx="5505995" cy="4786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t="-1" b="1409"/>
            <a:stretch/>
          </p:blipFill>
          <p:spPr>
            <a:xfrm>
              <a:off x="-2368042" y="4221470"/>
              <a:ext cx="5484160" cy="3039424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2737755" y="1624015"/>
            <a:ext cx="5505995" cy="4786464"/>
            <a:chOff x="12737755" y="1624015"/>
            <a:chExt cx="5505995" cy="4786464"/>
          </a:xfrm>
        </p:grpSpPr>
        <p:sp>
          <p:nvSpPr>
            <p:cNvPr id="29" name="직사각형 28"/>
            <p:cNvSpPr/>
            <p:nvPr/>
          </p:nvSpPr>
          <p:spPr>
            <a:xfrm>
              <a:off x="12737755" y="1624015"/>
              <a:ext cx="5505995" cy="4786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7755" y="2473870"/>
              <a:ext cx="5431319" cy="3041853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207760" y="1934308"/>
            <a:ext cx="324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물리적 보안 아키텍처</a:t>
            </a:r>
          </a:p>
        </p:txBody>
      </p:sp>
      <p:sp>
        <p:nvSpPr>
          <p:cNvPr id="24" name="Google Shape;346;p7">
            <a:extLst>
              <a:ext uri="{FF2B5EF4-FFF2-40B4-BE49-F238E27FC236}">
                <a16:creationId xmlns:a16="http://schemas.microsoft.com/office/drawing/2014/main" id="{6155C64C-6BE9-16AB-DB48-99CD409B11B1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478D00-F919-91DF-A666-5ABB81AD5A8F}"/>
              </a:ext>
            </a:extLst>
          </p:cNvPr>
          <p:cNvSpPr txBox="1"/>
          <p:nvPr/>
        </p:nvSpPr>
        <p:spPr>
          <a:xfrm>
            <a:off x="7127095" y="1409888"/>
            <a:ext cx="4286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i="1" dirty="0">
                <a:solidFill>
                  <a:schemeClr val="bg2">
                    <a:lumMod val="25000"/>
                  </a:schemeClr>
                </a:solidFill>
              </a:rPr>
              <a:t>참조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#2 최종프로젝트_1조_AWS보안아키텍처.pptx</a:t>
            </a:r>
            <a:endParaRPr lang="ko-KR" altLang="en-US" sz="14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D6213-0C8B-9D02-F3E7-3B85565D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5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51627 0.003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2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-0.54804 0.0034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0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385;p11">
            <a:extLst>
              <a:ext uri="{FF2B5EF4-FFF2-40B4-BE49-F238E27FC236}">
                <a16:creationId xmlns:a16="http://schemas.microsoft.com/office/drawing/2014/main" id="{7AC67EA7-74E5-4B40-9D7F-DB2C6D559A6A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321754" y="1420747"/>
            <a:ext cx="6603301" cy="48090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그룹 1002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57" name="Google Shape;242;p1">
            <a:extLst>
              <a:ext uri="{FF2B5EF4-FFF2-40B4-BE49-F238E27FC236}">
                <a16:creationId xmlns:a16="http://schemas.microsoft.com/office/drawing/2014/main" id="{9BEF32A1-7FC8-4CB4-9AF1-2C942D680F48}"/>
              </a:ext>
            </a:extLst>
          </p:cNvPr>
          <p:cNvSpPr txBox="1"/>
          <p:nvPr/>
        </p:nvSpPr>
        <p:spPr>
          <a:xfrm>
            <a:off x="802551" y="684704"/>
            <a:ext cx="1712819" cy="51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29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133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FF5229-E88D-4D69-865B-69F0799EBF17}"/>
              </a:ext>
            </a:extLst>
          </p:cNvPr>
          <p:cNvGrpSpPr/>
          <p:nvPr/>
        </p:nvGrpSpPr>
        <p:grpSpPr>
          <a:xfrm>
            <a:off x="1045421" y="2448296"/>
            <a:ext cx="2919578" cy="1435157"/>
            <a:chOff x="1170025" y="5213190"/>
            <a:chExt cx="4379367" cy="21527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5752" y="5213190"/>
              <a:ext cx="3615873" cy="57953"/>
              <a:chOff x="1175752" y="5213190"/>
              <a:chExt cx="3615873" cy="579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5752" y="5934636"/>
              <a:ext cx="3615873" cy="57953"/>
              <a:chOff x="1175752" y="5934636"/>
              <a:chExt cx="3615873" cy="579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59" name="Google Shape;242;p1">
              <a:extLst>
                <a:ext uri="{FF2B5EF4-FFF2-40B4-BE49-F238E27FC236}">
                  <a16:creationId xmlns:a16="http://schemas.microsoft.com/office/drawing/2014/main" id="{9CD24C59-8CE3-421B-B2F5-EA45EE298456}"/>
                </a:ext>
              </a:extLst>
            </p:cNvPr>
            <p:cNvSpPr txBox="1"/>
            <p:nvPr/>
          </p:nvSpPr>
          <p:spPr>
            <a:xfrm>
              <a:off x="1211846" y="5310572"/>
              <a:ext cx="3579780" cy="58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배경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42;p1">
              <a:extLst>
                <a:ext uri="{FF2B5EF4-FFF2-40B4-BE49-F238E27FC236}">
                  <a16:creationId xmlns:a16="http://schemas.microsoft.com/office/drawing/2014/main" id="{C04E688E-491F-4D04-BC8F-B695CB71F0B5}"/>
                </a:ext>
              </a:extLst>
            </p:cNvPr>
            <p:cNvSpPr txBox="1"/>
            <p:nvPr/>
          </p:nvSpPr>
          <p:spPr>
            <a:xfrm>
              <a:off x="1170025" y="6119471"/>
              <a:ext cx="4379367" cy="1246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주제 선정배경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indent="-228611">
                <a:buFontTx/>
                <a:buChar char="-"/>
              </a:pPr>
              <a:r>
                <a:rPr lang="en-US" altLang="ko-KR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SK</a:t>
              </a: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헬스 서비스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marR="0" lvl="0" indent="-228611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목적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indent="-228611">
                <a:buFontTx/>
                <a:buChar char="-"/>
              </a:pPr>
              <a:endParaRPr lang="ko-KR" altLang="en-US" sz="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F730CD-6906-44A4-A120-14A33C5F9DD1}"/>
              </a:ext>
            </a:extLst>
          </p:cNvPr>
          <p:cNvGrpSpPr/>
          <p:nvPr/>
        </p:nvGrpSpPr>
        <p:grpSpPr>
          <a:xfrm>
            <a:off x="4986036" y="2467613"/>
            <a:ext cx="2410582" cy="884233"/>
            <a:chOff x="4130344" y="3475461"/>
            <a:chExt cx="2410582" cy="884233"/>
          </a:xfrm>
        </p:grpSpPr>
        <p:grpSp>
          <p:nvGrpSpPr>
            <p:cNvPr id="88" name="그룹 1004">
              <a:extLst>
                <a:ext uri="{FF2B5EF4-FFF2-40B4-BE49-F238E27FC236}">
                  <a16:creationId xmlns:a16="http://schemas.microsoft.com/office/drawing/2014/main" id="{F1592539-7444-4FA7-881F-5AF8C6F15719}"/>
                </a:ext>
              </a:extLst>
            </p:cNvPr>
            <p:cNvGrpSpPr/>
            <p:nvPr/>
          </p:nvGrpSpPr>
          <p:grpSpPr>
            <a:xfrm>
              <a:off x="4130344" y="3475461"/>
              <a:ext cx="2410582" cy="38635"/>
              <a:chOff x="1175752" y="5213190"/>
              <a:chExt cx="3615873" cy="57953"/>
            </a:xfrm>
          </p:grpSpPr>
          <p:pic>
            <p:nvPicPr>
              <p:cNvPr id="93" name="Object 14">
                <a:extLst>
                  <a:ext uri="{FF2B5EF4-FFF2-40B4-BE49-F238E27FC236}">
                    <a16:creationId xmlns:a16="http://schemas.microsoft.com/office/drawing/2014/main" id="{E30FD7C7-9857-4877-A7C5-DF26B8CA3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3"/>
              </a:xfrm>
              <a:prstGeom prst="rect">
                <a:avLst/>
              </a:prstGeom>
            </p:spPr>
          </p:pic>
        </p:grpSp>
        <p:grpSp>
          <p:nvGrpSpPr>
            <p:cNvPr id="89" name="그룹 1008">
              <a:extLst>
                <a:ext uri="{FF2B5EF4-FFF2-40B4-BE49-F238E27FC236}">
                  <a16:creationId xmlns:a16="http://schemas.microsoft.com/office/drawing/2014/main" id="{8350B6FE-F2DA-46FB-86DB-E001CA364071}"/>
                </a:ext>
              </a:extLst>
            </p:cNvPr>
            <p:cNvGrpSpPr/>
            <p:nvPr/>
          </p:nvGrpSpPr>
          <p:grpSpPr>
            <a:xfrm>
              <a:off x="4130344" y="3956425"/>
              <a:ext cx="2410582" cy="38635"/>
              <a:chOff x="1175752" y="5934636"/>
              <a:chExt cx="3615873" cy="57953"/>
            </a:xfrm>
          </p:grpSpPr>
          <p:pic>
            <p:nvPicPr>
              <p:cNvPr id="92" name="Object 26">
                <a:extLst>
                  <a:ext uri="{FF2B5EF4-FFF2-40B4-BE49-F238E27FC236}">
                    <a16:creationId xmlns:a16="http://schemas.microsoft.com/office/drawing/2014/main" id="{5C49CC23-8963-492A-8717-8C1A816A4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90" name="Google Shape;242;p1">
              <a:extLst>
                <a:ext uri="{FF2B5EF4-FFF2-40B4-BE49-F238E27FC236}">
                  <a16:creationId xmlns:a16="http://schemas.microsoft.com/office/drawing/2014/main" id="{78C1A5F9-234B-4E74-96C4-4F0A7E8FDC2D}"/>
                </a:ext>
              </a:extLst>
            </p:cNvPr>
            <p:cNvSpPr txBox="1"/>
            <p:nvPr/>
          </p:nvSpPr>
          <p:spPr>
            <a:xfrm>
              <a:off x="4154407" y="3540381"/>
              <a:ext cx="2386519" cy="38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02.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242;p1">
              <a:extLst>
                <a:ext uri="{FF2B5EF4-FFF2-40B4-BE49-F238E27FC236}">
                  <a16:creationId xmlns:a16="http://schemas.microsoft.com/office/drawing/2014/main" id="{B933825E-3D7F-4C8D-9858-BA927523B9A6}"/>
                </a:ext>
              </a:extLst>
            </p:cNvPr>
            <p:cNvSpPr txBox="1"/>
            <p:nvPr/>
          </p:nvSpPr>
          <p:spPr>
            <a:xfrm>
              <a:off x="4154407" y="4082721"/>
              <a:ext cx="2037213" cy="276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팀원 및 역할 소개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C4867F-25CD-4973-A2E0-97A658BCAB87}"/>
              </a:ext>
            </a:extLst>
          </p:cNvPr>
          <p:cNvGrpSpPr/>
          <p:nvPr/>
        </p:nvGrpSpPr>
        <p:grpSpPr>
          <a:xfrm>
            <a:off x="8946895" y="2467613"/>
            <a:ext cx="2418763" cy="1085578"/>
            <a:chOff x="8515592" y="3475461"/>
            <a:chExt cx="2418763" cy="1085578"/>
          </a:xfrm>
        </p:grpSpPr>
        <p:grpSp>
          <p:nvGrpSpPr>
            <p:cNvPr id="111" name="그룹 1004">
              <a:extLst>
                <a:ext uri="{FF2B5EF4-FFF2-40B4-BE49-F238E27FC236}">
                  <a16:creationId xmlns:a16="http://schemas.microsoft.com/office/drawing/2014/main" id="{DD2AECE9-5A83-4B43-B343-95B85FEE36C1}"/>
                </a:ext>
              </a:extLst>
            </p:cNvPr>
            <p:cNvGrpSpPr/>
            <p:nvPr/>
          </p:nvGrpSpPr>
          <p:grpSpPr>
            <a:xfrm>
              <a:off x="8515592" y="3475461"/>
              <a:ext cx="2418763" cy="38635"/>
              <a:chOff x="1175752" y="5213190"/>
              <a:chExt cx="3615873" cy="57952"/>
            </a:xfrm>
          </p:grpSpPr>
          <p:pic>
            <p:nvPicPr>
              <p:cNvPr id="116" name="Object 14">
                <a:extLst>
                  <a:ext uri="{FF2B5EF4-FFF2-40B4-BE49-F238E27FC236}">
                    <a16:creationId xmlns:a16="http://schemas.microsoft.com/office/drawing/2014/main" id="{6D520138-E9D8-4B85-894C-D203BDB02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2"/>
              </a:xfrm>
              <a:prstGeom prst="rect">
                <a:avLst/>
              </a:prstGeom>
            </p:spPr>
          </p:pic>
        </p:grpSp>
        <p:grpSp>
          <p:nvGrpSpPr>
            <p:cNvPr id="112" name="그룹 1008">
              <a:extLst>
                <a:ext uri="{FF2B5EF4-FFF2-40B4-BE49-F238E27FC236}">
                  <a16:creationId xmlns:a16="http://schemas.microsoft.com/office/drawing/2014/main" id="{860D0348-B85C-4E45-AD68-C7DD5BEF48A2}"/>
                </a:ext>
              </a:extLst>
            </p:cNvPr>
            <p:cNvGrpSpPr/>
            <p:nvPr/>
          </p:nvGrpSpPr>
          <p:grpSpPr>
            <a:xfrm>
              <a:off x="8515592" y="3956425"/>
              <a:ext cx="2418763" cy="38635"/>
              <a:chOff x="1175752" y="5934636"/>
              <a:chExt cx="3615873" cy="57953"/>
            </a:xfrm>
          </p:grpSpPr>
          <p:pic>
            <p:nvPicPr>
              <p:cNvPr id="115" name="Object 26">
                <a:extLst>
                  <a:ext uri="{FF2B5EF4-FFF2-40B4-BE49-F238E27FC236}">
                    <a16:creationId xmlns:a16="http://schemas.microsoft.com/office/drawing/2014/main" id="{9BED88EC-FA39-4A71-A98D-18A1D8E15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113" name="Google Shape;242;p1">
              <a:extLst>
                <a:ext uri="{FF2B5EF4-FFF2-40B4-BE49-F238E27FC236}">
                  <a16:creationId xmlns:a16="http://schemas.microsoft.com/office/drawing/2014/main" id="{6832B81A-1102-477A-9FD1-1F5E80A615D1}"/>
                </a:ext>
              </a:extLst>
            </p:cNvPr>
            <p:cNvSpPr txBox="1"/>
            <p:nvPr/>
          </p:nvSpPr>
          <p:spPr>
            <a:xfrm>
              <a:off x="8539656" y="3540382"/>
              <a:ext cx="2386519" cy="38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242;p1">
              <a:extLst>
                <a:ext uri="{FF2B5EF4-FFF2-40B4-BE49-F238E27FC236}">
                  <a16:creationId xmlns:a16="http://schemas.microsoft.com/office/drawing/2014/main" id="{E9C815A8-0184-495D-B270-E24F2D9365CE}"/>
                </a:ext>
              </a:extLst>
            </p:cNvPr>
            <p:cNvSpPr txBox="1"/>
            <p:nvPr/>
          </p:nvSpPr>
          <p:spPr>
            <a:xfrm>
              <a:off x="8515592" y="4068623"/>
              <a:ext cx="2386518" cy="492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과정</a:t>
              </a:r>
              <a:endParaRPr lang="en-US" alt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산출물 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74452D-FF60-4D4D-A680-4257CFC8DE37}"/>
              </a:ext>
            </a:extLst>
          </p:cNvPr>
          <p:cNvGrpSpPr/>
          <p:nvPr/>
        </p:nvGrpSpPr>
        <p:grpSpPr>
          <a:xfrm>
            <a:off x="3021109" y="4393032"/>
            <a:ext cx="2410582" cy="1288751"/>
            <a:chOff x="5418589" y="5096103"/>
            <a:chExt cx="2410582" cy="1288751"/>
          </a:xfrm>
        </p:grpSpPr>
        <p:grpSp>
          <p:nvGrpSpPr>
            <p:cNvPr id="39" name="그룹 1004">
              <a:extLst>
                <a:ext uri="{FF2B5EF4-FFF2-40B4-BE49-F238E27FC236}">
                  <a16:creationId xmlns:a16="http://schemas.microsoft.com/office/drawing/2014/main" id="{041DBAE9-4F74-4F55-BEB3-E696027D676B}"/>
                </a:ext>
              </a:extLst>
            </p:cNvPr>
            <p:cNvGrpSpPr/>
            <p:nvPr/>
          </p:nvGrpSpPr>
          <p:grpSpPr>
            <a:xfrm>
              <a:off x="5418589" y="5096103"/>
              <a:ext cx="2410582" cy="38635"/>
              <a:chOff x="1175752" y="5213190"/>
              <a:chExt cx="3615873" cy="57952"/>
            </a:xfrm>
          </p:grpSpPr>
          <p:pic>
            <p:nvPicPr>
              <p:cNvPr id="44" name="Object 14">
                <a:extLst>
                  <a:ext uri="{FF2B5EF4-FFF2-40B4-BE49-F238E27FC236}">
                    <a16:creationId xmlns:a16="http://schemas.microsoft.com/office/drawing/2014/main" id="{836275D8-0440-458D-B1F2-6E0BC1DD5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2"/>
              </a:xfrm>
              <a:prstGeom prst="rect">
                <a:avLst/>
              </a:prstGeom>
            </p:spPr>
          </p:pic>
        </p:grpSp>
        <p:grpSp>
          <p:nvGrpSpPr>
            <p:cNvPr id="40" name="그룹 1008">
              <a:extLst>
                <a:ext uri="{FF2B5EF4-FFF2-40B4-BE49-F238E27FC236}">
                  <a16:creationId xmlns:a16="http://schemas.microsoft.com/office/drawing/2014/main" id="{0170341D-D55F-4AA6-B8ED-78A179BE7F16}"/>
                </a:ext>
              </a:extLst>
            </p:cNvPr>
            <p:cNvGrpSpPr/>
            <p:nvPr/>
          </p:nvGrpSpPr>
          <p:grpSpPr>
            <a:xfrm>
              <a:off x="5418589" y="5577067"/>
              <a:ext cx="2410582" cy="38635"/>
              <a:chOff x="1175752" y="5934636"/>
              <a:chExt cx="3615873" cy="57953"/>
            </a:xfrm>
          </p:grpSpPr>
          <p:pic>
            <p:nvPicPr>
              <p:cNvPr id="43" name="Object 26">
                <a:extLst>
                  <a:ext uri="{FF2B5EF4-FFF2-40B4-BE49-F238E27FC236}">
                    <a16:creationId xmlns:a16="http://schemas.microsoft.com/office/drawing/2014/main" id="{B0AAFF7B-1E26-4E4E-893A-E0B05E83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41" name="Google Shape;242;p1">
              <a:extLst>
                <a:ext uri="{FF2B5EF4-FFF2-40B4-BE49-F238E27FC236}">
                  <a16:creationId xmlns:a16="http://schemas.microsoft.com/office/drawing/2014/main" id="{15FD05D4-633F-4EE9-87B7-CD86A43F03CF}"/>
                </a:ext>
              </a:extLst>
            </p:cNvPr>
            <p:cNvSpPr txBox="1"/>
            <p:nvPr/>
          </p:nvSpPr>
          <p:spPr>
            <a:xfrm>
              <a:off x="5442652" y="5161024"/>
              <a:ext cx="2386519" cy="38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결과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42;p1">
              <a:extLst>
                <a:ext uri="{FF2B5EF4-FFF2-40B4-BE49-F238E27FC236}">
                  <a16:creationId xmlns:a16="http://schemas.microsoft.com/office/drawing/2014/main" id="{F974DE98-C87B-4696-B263-A24AE6785118}"/>
                </a:ext>
              </a:extLst>
            </p:cNvPr>
            <p:cNvSpPr txBox="1"/>
            <p:nvPr/>
          </p:nvSpPr>
          <p:spPr>
            <a:xfrm>
              <a:off x="5442652" y="5676994"/>
              <a:ext cx="2231405" cy="707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en-US" altLang="ko-KR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AWS </a:t>
              </a: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보안 아키텍처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취약점 점검 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보안요건 이행 점검</a:t>
              </a:r>
              <a:endParaRPr lang="ko-KR" altLang="en-US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D8A2CD-060F-4A0F-9CB4-FF36CA7853C3}"/>
              </a:ext>
            </a:extLst>
          </p:cNvPr>
          <p:cNvGrpSpPr/>
          <p:nvPr/>
        </p:nvGrpSpPr>
        <p:grpSpPr>
          <a:xfrm>
            <a:off x="7047312" y="4412349"/>
            <a:ext cx="2422613" cy="819098"/>
            <a:chOff x="8993483" y="3510437"/>
            <a:chExt cx="2422613" cy="819098"/>
          </a:xfrm>
        </p:grpSpPr>
        <p:grpSp>
          <p:nvGrpSpPr>
            <p:cNvPr id="46" name="그룹 1004">
              <a:extLst>
                <a:ext uri="{FF2B5EF4-FFF2-40B4-BE49-F238E27FC236}">
                  <a16:creationId xmlns:a16="http://schemas.microsoft.com/office/drawing/2014/main" id="{908A705E-D846-4DD3-90AF-D19605410EB6}"/>
                </a:ext>
              </a:extLst>
            </p:cNvPr>
            <p:cNvGrpSpPr/>
            <p:nvPr/>
          </p:nvGrpSpPr>
          <p:grpSpPr>
            <a:xfrm>
              <a:off x="8993483" y="3510437"/>
              <a:ext cx="2410582" cy="38635"/>
              <a:chOff x="1175752" y="5213190"/>
              <a:chExt cx="3615873" cy="57952"/>
            </a:xfrm>
          </p:grpSpPr>
          <p:pic>
            <p:nvPicPr>
              <p:cNvPr id="51" name="Object 14">
                <a:extLst>
                  <a:ext uri="{FF2B5EF4-FFF2-40B4-BE49-F238E27FC236}">
                    <a16:creationId xmlns:a16="http://schemas.microsoft.com/office/drawing/2014/main" id="{0A1669F5-1DB4-49FC-9924-3C9B99854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213190"/>
                <a:ext cx="3615873" cy="57952"/>
              </a:xfrm>
              <a:prstGeom prst="rect">
                <a:avLst/>
              </a:prstGeom>
            </p:spPr>
          </p:pic>
        </p:grpSp>
        <p:grpSp>
          <p:nvGrpSpPr>
            <p:cNvPr id="47" name="그룹 1008">
              <a:extLst>
                <a:ext uri="{FF2B5EF4-FFF2-40B4-BE49-F238E27FC236}">
                  <a16:creationId xmlns:a16="http://schemas.microsoft.com/office/drawing/2014/main" id="{48BD9266-B230-4329-9C5E-8B0D00D98EE3}"/>
                </a:ext>
              </a:extLst>
            </p:cNvPr>
            <p:cNvGrpSpPr/>
            <p:nvPr/>
          </p:nvGrpSpPr>
          <p:grpSpPr>
            <a:xfrm>
              <a:off x="8993483" y="3991401"/>
              <a:ext cx="2410582" cy="38635"/>
              <a:chOff x="1175752" y="5934636"/>
              <a:chExt cx="3615873" cy="57953"/>
            </a:xfrm>
          </p:grpSpPr>
          <p:pic>
            <p:nvPicPr>
              <p:cNvPr id="50" name="Object 26">
                <a:extLst>
                  <a:ext uri="{FF2B5EF4-FFF2-40B4-BE49-F238E27FC236}">
                    <a16:creationId xmlns:a16="http://schemas.microsoft.com/office/drawing/2014/main" id="{971628F0-3075-41A6-A1D8-980035D88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5752" y="5934636"/>
                <a:ext cx="3615873" cy="57953"/>
              </a:xfrm>
              <a:prstGeom prst="rect">
                <a:avLst/>
              </a:prstGeom>
            </p:spPr>
          </p:pic>
        </p:grpSp>
        <p:sp>
          <p:nvSpPr>
            <p:cNvPr id="48" name="Google Shape;242;p1">
              <a:extLst>
                <a:ext uri="{FF2B5EF4-FFF2-40B4-BE49-F238E27FC236}">
                  <a16:creationId xmlns:a16="http://schemas.microsoft.com/office/drawing/2014/main" id="{296343B7-E66C-4D74-B62F-8160BED5E49D}"/>
                </a:ext>
              </a:extLst>
            </p:cNvPr>
            <p:cNvSpPr txBox="1"/>
            <p:nvPr/>
          </p:nvSpPr>
          <p:spPr>
            <a:xfrm>
              <a:off x="9017546" y="3575358"/>
              <a:ext cx="2386519" cy="389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r>
                <a:rPr 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05. </a:t>
              </a:r>
              <a:r>
                <a:rPr lang="ko-KR" altLang="en-US" sz="2133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후기 </a:t>
              </a:r>
              <a:endParaRPr sz="93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" name="Google Shape;242;p1">
              <a:extLst>
                <a:ext uri="{FF2B5EF4-FFF2-40B4-BE49-F238E27FC236}">
                  <a16:creationId xmlns:a16="http://schemas.microsoft.com/office/drawing/2014/main" id="{A4D08F42-9D77-4D83-8E61-4E02BD759A20}"/>
                </a:ext>
              </a:extLst>
            </p:cNvPr>
            <p:cNvSpPr txBox="1"/>
            <p:nvPr/>
          </p:nvSpPr>
          <p:spPr>
            <a:xfrm>
              <a:off x="9005514" y="4052562"/>
              <a:ext cx="2410582" cy="276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ctr" anchorCtr="0">
              <a:spAutoFit/>
            </a:bodyPr>
            <a:lstStyle/>
            <a:p>
              <a:pPr marL="228611" indent="-228611">
                <a:buFontTx/>
                <a:buChar char="-"/>
              </a:pPr>
              <a:r>
                <a:rPr lang="ko-KR" altLang="en-US" sz="1400" b="1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소감</a:t>
              </a:r>
              <a:endParaRPr lang="en-US" altLang="ko-KR" sz="14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773AEF-7DC3-E5AB-78C2-54FE5076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11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5654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산출물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(3/4)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lang="ko-KR" altLang="en-US" sz="22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Malgun Gothic"/>
              </a:rPr>
              <a:t>보안요건 이행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8590" y="2205235"/>
            <a:ext cx="5046785" cy="323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산출물명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 이행 점검 보고서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목적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인프라의 보안요구사항 충족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불충족 식별 및 대책 수립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보안요건정의서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 ISMS-P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기술적 보호조치 분류 항목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법률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대상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SK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헬스 서비스 클라우드 인프라 및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 서비스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분류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점검 영역 분류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계정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∙ </a:t>
            </a: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권한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∙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접근 통제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암호화 적용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로깅 및 모니터링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 관리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759022-95A4-2807-78DD-C7FE191D4D73}"/>
              </a:ext>
            </a:extLst>
          </p:cNvPr>
          <p:cNvSpPr/>
          <p:nvPr/>
        </p:nvSpPr>
        <p:spPr>
          <a:xfrm>
            <a:off x="966777" y="2166745"/>
            <a:ext cx="5129078" cy="3375923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D22785A-2C27-F4DB-A84C-0515AECE6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1617"/>
              </p:ext>
            </p:extLst>
          </p:nvPr>
        </p:nvGraphicFramePr>
        <p:xfrm>
          <a:off x="6186449" y="2166746"/>
          <a:ext cx="5220192" cy="3377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522">
                  <a:extLst>
                    <a:ext uri="{9D8B030D-6E8A-4147-A177-3AD203B41FA5}">
                      <a16:colId xmlns:a16="http://schemas.microsoft.com/office/drawing/2014/main" val="3074485361"/>
                    </a:ext>
                  </a:extLst>
                </a:gridCol>
                <a:gridCol w="731749">
                  <a:extLst>
                    <a:ext uri="{9D8B030D-6E8A-4147-A177-3AD203B41FA5}">
                      <a16:colId xmlns:a16="http://schemas.microsoft.com/office/drawing/2014/main" val="440711739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287612398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3638060746"/>
                    </a:ext>
                  </a:extLst>
                </a:gridCol>
                <a:gridCol w="799601">
                  <a:extLst>
                    <a:ext uri="{9D8B030D-6E8A-4147-A177-3AD203B41FA5}">
                      <a16:colId xmlns:a16="http://schemas.microsoft.com/office/drawing/2014/main" val="1802126922"/>
                    </a:ext>
                  </a:extLst>
                </a:gridCol>
              </a:tblGrid>
              <a:tr h="27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항목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항목 코드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460368"/>
                  </a:ext>
                </a:extLst>
              </a:tr>
              <a:tr h="2428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보안요건분류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점검결과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충족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603801"/>
                  </a:ext>
                </a:extLst>
              </a:tr>
              <a:tr h="242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불충족</a:t>
                      </a:r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259174"/>
                  </a:ext>
                </a:extLst>
              </a:tr>
              <a:tr h="341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보안요건명</a:t>
                      </a:r>
                      <a:endParaRPr lang="ko-KR" altLang="en-US" sz="1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68968"/>
                  </a:ext>
                </a:extLst>
              </a:tr>
              <a:tr h="6827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요구사항내용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보안 요구사항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549591"/>
                  </a:ext>
                </a:extLst>
              </a:tr>
              <a:tr h="1024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SK 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헬스 </a:t>
                      </a:r>
                      <a:r>
                        <a:rPr lang="en-US" altLang="ko-KR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1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클라우드</a:t>
                      </a:r>
                      <a:r>
                        <a:rPr lang="ko-KR" altLang="en-US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인프라 및  점검 현황 </a:t>
                      </a:r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936610"/>
                  </a:ext>
                </a:extLst>
              </a:tr>
              <a:tr h="562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보안 요건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조치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점검 </a:t>
                      </a:r>
                      <a:r>
                        <a:rPr lang="ko-KR" altLang="en-US" sz="1000" b="1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불충족으로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판단된 항목의 조치 방안 요약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80227"/>
                  </a:ext>
                </a:extLst>
              </a:tr>
            </a:tbl>
          </a:graphicData>
        </a:graphic>
      </p:graphicFrame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A43AE00C-D92B-0DE8-AA25-7979F4D2F545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26018C-2395-82B7-F827-E653CDE54C4E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82AFF-7237-3FCC-5DDE-1EE62FBB2314}"/>
              </a:ext>
            </a:extLst>
          </p:cNvPr>
          <p:cNvSpPr txBox="1"/>
          <p:nvPr/>
        </p:nvSpPr>
        <p:spPr>
          <a:xfrm>
            <a:off x="6530196" y="1409888"/>
            <a:ext cx="4883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i="1" dirty="0">
                <a:solidFill>
                  <a:schemeClr val="bg2">
                    <a:lumMod val="25000"/>
                  </a:schemeClr>
                </a:solidFill>
              </a:rPr>
              <a:t>참조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#3 최종프로젝트_1조_보안요건 </a:t>
            </a:r>
            <a:r>
              <a:rPr lang="en-US" altLang="ko-KR" sz="1400" i="1" dirty="0" err="1">
                <a:solidFill>
                  <a:schemeClr val="bg2">
                    <a:lumMod val="25000"/>
                  </a:schemeClr>
                </a:solidFill>
              </a:rPr>
              <a:t>이행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400" i="1" dirty="0" err="1">
                <a:solidFill>
                  <a:schemeClr val="bg2">
                    <a:lumMod val="25000"/>
                  </a:schemeClr>
                </a:solidFill>
              </a:rPr>
              <a:t>점검</a:t>
            </a:r>
            <a:r>
              <a:rPr lang="en-US" altLang="ko-KR" sz="1400" i="1" dirty="0">
                <a:solidFill>
                  <a:schemeClr val="bg2">
                    <a:lumMod val="25000"/>
                  </a:schemeClr>
                </a:solidFill>
              </a:rPr>
              <a:t> 보고서.docx</a:t>
            </a:r>
            <a:endParaRPr lang="ko-KR" altLang="en-US" sz="14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D41DF3-CDD7-1585-E700-11EC7C0B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B62D2D-AC84-E158-1131-27558BCF1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01" y="1935035"/>
            <a:ext cx="5309894" cy="41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1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-0.522 0.0020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0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7" y="645777"/>
            <a:ext cx="4756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산출물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(4/4)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수행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인프라 취약점 점검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232650" y="1935792"/>
          <a:ext cx="5121150" cy="4420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630">
                  <a:extLst>
                    <a:ext uri="{9D8B030D-6E8A-4147-A177-3AD203B41FA5}">
                      <a16:colId xmlns:a16="http://schemas.microsoft.com/office/drawing/2014/main" val="3074485361"/>
                    </a:ext>
                  </a:extLst>
                </a:gridCol>
                <a:gridCol w="2131072">
                  <a:extLst>
                    <a:ext uri="{9D8B030D-6E8A-4147-A177-3AD203B41FA5}">
                      <a16:colId xmlns:a16="http://schemas.microsoft.com/office/drawing/2014/main" val="440711739"/>
                    </a:ext>
                  </a:extLst>
                </a:gridCol>
                <a:gridCol w="855968">
                  <a:extLst>
                    <a:ext uri="{9D8B030D-6E8A-4147-A177-3AD203B41FA5}">
                      <a16:colId xmlns:a16="http://schemas.microsoft.com/office/drawing/2014/main" val="3638060746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802126922"/>
                    </a:ext>
                  </a:extLst>
                </a:gridCol>
              </a:tblGrid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중요도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상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중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460368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0000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년 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00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월 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00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양호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취약</a:t>
                      </a:r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603801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AWS</a:t>
                      </a:r>
                      <a:r>
                        <a:rPr lang="en-US" altLang="ko-KR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서비스</a:t>
                      </a:r>
                      <a:endParaRPr lang="ko-KR" altLang="en-US" sz="1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68968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진단 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549591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항목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점검 기준 내 항목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12645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진단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점검 기준 내 양호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취약 기준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936610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점검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진단 기준에 따른 양호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취약 판단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278113"/>
                  </a:ext>
                </a:extLst>
              </a:tr>
              <a:tr h="458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조치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취약으로 판단된 항목의 가이드에 따른 조치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700324"/>
                  </a:ext>
                </a:extLst>
              </a:tr>
              <a:tr h="754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조치 내용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조치 내용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8022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876068" y="1934308"/>
            <a:ext cx="5129078" cy="442204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881" y="1972798"/>
            <a:ext cx="5121150" cy="437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산출물명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취약점 진단 및 조치 결과 보고서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목적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서비스의 보안 수준 향상 및 신뢰성 확보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기준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SK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쉴더스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‘2021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보안 가이드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AWS’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평가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중요도에 따른 위험도를 포함한 보안 지수 선정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대상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Identity and Management(IAM)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EC2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S3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RDS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VPC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CloudTrail</a:t>
            </a: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분류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점검 영역 분류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계정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권한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가상 리소스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감사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추적 관리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" t="3390" r="5416" b="19195"/>
          <a:stretch/>
        </p:blipFill>
        <p:spPr>
          <a:xfrm>
            <a:off x="12575245" y="1740877"/>
            <a:ext cx="5204471" cy="472283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t="4068" r="4971" b="6505"/>
          <a:stretch/>
        </p:blipFill>
        <p:spPr>
          <a:xfrm>
            <a:off x="12555705" y="1972798"/>
            <a:ext cx="5204471" cy="4472471"/>
          </a:xfrm>
          <a:prstGeom prst="rect">
            <a:avLst/>
          </a:prstGeom>
        </p:spPr>
      </p:pic>
      <p:sp>
        <p:nvSpPr>
          <p:cNvPr id="16" name="Google Shape;346;p7">
            <a:extLst>
              <a:ext uri="{FF2B5EF4-FFF2-40B4-BE49-F238E27FC236}">
                <a16:creationId xmlns:a16="http://schemas.microsoft.com/office/drawing/2014/main" id="{67755FD0-5C1C-363C-A906-07A914BF1AE7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72BB4-4619-4CF0-CC6F-764CBAD2EE2E}"/>
              </a:ext>
            </a:extLst>
          </p:cNvPr>
          <p:cNvSpPr txBox="1"/>
          <p:nvPr/>
        </p:nvSpPr>
        <p:spPr>
          <a:xfrm>
            <a:off x="4572000" y="1409888"/>
            <a:ext cx="6841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i="1" dirty="0">
                <a:solidFill>
                  <a:schemeClr val="bg2">
                    <a:lumMod val="25000"/>
                  </a:schemeClr>
                </a:solidFill>
              </a:rPr>
              <a:t>참조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#4 최종프로젝트_1조_클라우드 </a:t>
            </a:r>
            <a:r>
              <a:rPr lang="en-US" altLang="ko-KR" sz="1100" i="1" dirty="0" err="1">
                <a:solidFill>
                  <a:schemeClr val="bg2">
                    <a:lumMod val="25000"/>
                  </a:schemeClr>
                </a:solidFill>
              </a:rPr>
              <a:t>취약점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100" i="1" dirty="0" err="1">
                <a:solidFill>
                  <a:schemeClr val="bg2">
                    <a:lumMod val="25000"/>
                  </a:schemeClr>
                </a:solidFill>
              </a:rPr>
              <a:t>진단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 및 </a:t>
            </a:r>
            <a:r>
              <a:rPr lang="en-US" altLang="ko-KR" sz="1100" i="1" dirty="0" err="1">
                <a:solidFill>
                  <a:schemeClr val="bg2">
                    <a:lumMod val="25000"/>
                  </a:schemeClr>
                </a:solidFill>
              </a:rPr>
              <a:t>조치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100" i="1" dirty="0" err="1">
                <a:solidFill>
                  <a:schemeClr val="bg2">
                    <a:lumMod val="25000"/>
                  </a:schemeClr>
                </a:solidFill>
              </a:rPr>
              <a:t>결과</a:t>
            </a:r>
            <a:r>
              <a:rPr lang="en-US" altLang="ko-KR" sz="1100" i="1" dirty="0">
                <a:solidFill>
                  <a:schemeClr val="bg2">
                    <a:lumMod val="25000"/>
                  </a:schemeClr>
                </a:solidFill>
              </a:rPr>
              <a:t> 보고서.docx</a:t>
            </a:r>
            <a:endParaRPr lang="ko-KR" altLang="en-US" sz="11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BEC70-5389-5316-3BB0-3C1C0604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8600-BB05-4FEC-BE7E-F9E460DA43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3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371 L -0.52396 -0.009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9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-0.52135 -0.0055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6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2350" y="6246729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1241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AWS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보안 아키텍처</a:t>
            </a:r>
            <a:endParaRPr lang="en-US" altLang="ko-KR" sz="2133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보안요건 이행 점검</a:t>
            </a: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취약점 점검</a:t>
            </a: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451856-60D3-35DC-DBF9-A0A84760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2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508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06A32-F442-4BAA-B637-2DAED64FCEDA}"/>
              </a:ext>
            </a:extLst>
          </p:cNvPr>
          <p:cNvSpPr txBox="1"/>
          <p:nvPr/>
        </p:nvSpPr>
        <p:spPr>
          <a:xfrm>
            <a:off x="972482" y="1417707"/>
            <a:ext cx="48999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Cloud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보안 아키텍처 수립 원칙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C6404A2-4C11-4B29-B351-1DDC93EEC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31628"/>
              </p:ext>
            </p:extLst>
          </p:nvPr>
        </p:nvGraphicFramePr>
        <p:xfrm>
          <a:off x="1125354" y="1997730"/>
          <a:ext cx="10101832" cy="1409882"/>
        </p:xfrm>
        <a:graphic>
          <a:graphicData uri="http://schemas.openxmlformats.org/drawingml/2006/table">
            <a:tbl>
              <a:tblPr firstRow="1" bandRow="1"/>
              <a:tblGrid>
                <a:gridCol w="1016198">
                  <a:extLst>
                    <a:ext uri="{9D8B030D-6E8A-4147-A177-3AD203B41FA5}">
                      <a16:colId xmlns:a16="http://schemas.microsoft.com/office/drawing/2014/main" val="1911523985"/>
                    </a:ext>
                  </a:extLst>
                </a:gridCol>
                <a:gridCol w="9085634">
                  <a:extLst>
                    <a:ext uri="{9D8B030D-6E8A-4147-A177-3AD203B41FA5}">
                      <a16:colId xmlns:a16="http://schemas.microsoft.com/office/drawing/2014/main" val="3388692179"/>
                    </a:ext>
                  </a:extLst>
                </a:gridCol>
              </a:tblGrid>
              <a:tr h="7049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아키텍처는 기술 보안 중점으로 작성하되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수준의 내용을 체계적이며 하향식으로 세부화하여 제시함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20606"/>
                  </a:ext>
                </a:extLst>
              </a:tr>
              <a:tr h="7049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atinLnBrk="1"/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적용 범위는 서비스 배포 모델 중 </a:t>
                      </a:r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(CSP AWS),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모델 중 </a:t>
                      </a:r>
                      <a:r>
                        <a:rPr lang="en-US" altLang="ko-KR" sz="15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IaaS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대상으로 함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49077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01F5C8B-B74E-5BA1-07A8-425D1507A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934863"/>
              </p:ext>
            </p:extLst>
          </p:nvPr>
        </p:nvGraphicFramePr>
        <p:xfrm>
          <a:off x="1125354" y="3556983"/>
          <a:ext cx="10097311" cy="3071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670">
                  <a:extLst>
                    <a:ext uri="{9D8B030D-6E8A-4147-A177-3AD203B41FA5}">
                      <a16:colId xmlns:a16="http://schemas.microsoft.com/office/drawing/2014/main" val="220002318"/>
                    </a:ext>
                  </a:extLst>
                </a:gridCol>
                <a:gridCol w="8700641">
                  <a:extLst>
                    <a:ext uri="{9D8B030D-6E8A-4147-A177-3AD203B41FA5}">
                      <a16:colId xmlns:a16="http://schemas.microsoft.com/office/drawing/2014/main" val="158721121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</a:t>
                      </a:r>
                      <a:r>
                        <a:rPr lang="en-US" altLang="ko-KR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(Information Security) Architecture </a:t>
                      </a:r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방법론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14984"/>
                  </a:ext>
                </a:extLst>
              </a:tr>
              <a:tr h="333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Objective, Strategy / 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개념적 아키텍처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170709"/>
                  </a:ext>
                </a:extLst>
              </a:tr>
              <a:tr h="1169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Model, Framework / </a:t>
                      </a:r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논리적 아키텍처 </a:t>
                      </a:r>
                      <a:endParaRPr lang="en-US" altLang="ko-KR" sz="1400" b="1" i="0" u="none" strike="noStrike" kern="1200" baseline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STRM (Security Tech. Ref. Model)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- 9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기술요소 및 보안 서비스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- 5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이상 적용 대상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(IT Infra. Layer)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989614"/>
                  </a:ext>
                </a:extLst>
              </a:tr>
              <a:tr h="888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물리적 아키텍처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구현을 위한 상세 설계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 요소 상세 정의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(SP)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표준 정의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요소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(Domain/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계층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 설계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752972"/>
                  </a:ext>
                </a:extLst>
              </a:tr>
            </a:tbl>
          </a:graphicData>
        </a:graphic>
      </p:graphicFrame>
      <p:sp>
        <p:nvSpPr>
          <p:cNvPr id="12" name="Google Shape;346;p7">
            <a:extLst>
              <a:ext uri="{FF2B5EF4-FFF2-40B4-BE49-F238E27FC236}">
                <a16:creationId xmlns:a16="http://schemas.microsoft.com/office/drawing/2014/main" id="{602813BC-9D1B-95E6-1859-879FECA81D0A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92A40B-DFC2-C164-5D3C-3AF56959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86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07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84168-3B92-429A-9A04-38FA630749E5}"/>
              </a:ext>
            </a:extLst>
          </p:cNvPr>
          <p:cNvSpPr txBox="1"/>
          <p:nvPr/>
        </p:nvSpPr>
        <p:spPr>
          <a:xfrm>
            <a:off x="876753" y="1424194"/>
            <a:ext cx="70810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 문서의 핵심 구성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36D42E4-AB24-4293-AC3A-37F753CD8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694211"/>
              </p:ext>
            </p:extLst>
          </p:nvPr>
        </p:nvGraphicFramePr>
        <p:xfrm>
          <a:off x="960125" y="2166890"/>
          <a:ext cx="10438494" cy="3822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498">
                  <a:extLst>
                    <a:ext uri="{9D8B030D-6E8A-4147-A177-3AD203B41FA5}">
                      <a16:colId xmlns:a16="http://schemas.microsoft.com/office/drawing/2014/main" val="2003722171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3784183589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1670614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Architecture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6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(Architecture)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TRM(Tech.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Ref Model)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SP(Standard Profile)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37254"/>
                  </a:ext>
                </a:extLst>
              </a:tr>
              <a:tr h="1783763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29571"/>
                  </a:ext>
                </a:extLst>
              </a:tr>
              <a:tr h="1296872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아키텍처 방향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원칙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아키텍처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의사결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정 사항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STRM,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SP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등을 문서로 작성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수립 대상의 누락 없는 보안   분석을 위해 기술요소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 등으로 분류기준 설정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기준을 적용할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IT infra,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구성요소 등의 적용대상을 모형화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아키텍처 구성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요소 상세 기술 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88728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45BC011-5E18-414E-BF79-28DE24DB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00" y="2940924"/>
            <a:ext cx="2996662" cy="16845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6E9A8E-637B-426B-8E86-FB550DA748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25" y="2916461"/>
            <a:ext cx="3094183" cy="17584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E53298-75D8-4BC0-A902-A7BC6DC99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33" y="2940924"/>
            <a:ext cx="3393975" cy="1684501"/>
          </a:xfrm>
          <a:prstGeom prst="rect">
            <a:avLst/>
          </a:prstGeom>
        </p:spPr>
      </p:pic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B86D09C0-60D1-E640-A317-7A2F4EC00420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BA9700-F95C-D325-2A3A-E32B4CF3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80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39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B0AAEDB-967A-4AC1-9DEF-764E5028C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531633"/>
              </p:ext>
            </p:extLst>
          </p:nvPr>
        </p:nvGraphicFramePr>
        <p:xfrm>
          <a:off x="876068" y="2058739"/>
          <a:ext cx="10796953" cy="1439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59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1079931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방향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원칙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구성요소 정의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전반적인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Framework, STRM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558C046-D07D-4825-A843-AF885A31B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80623"/>
              </p:ext>
            </p:extLst>
          </p:nvPr>
        </p:nvGraphicFramePr>
        <p:xfrm>
          <a:off x="876068" y="3963529"/>
          <a:ext cx="10796953" cy="1805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5868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  <a:gridCol w="7881085">
                  <a:extLst>
                    <a:ext uri="{9D8B030D-6E8A-4147-A177-3AD203B41FA5}">
                      <a16:colId xmlns:a16="http://schemas.microsoft.com/office/drawing/2014/main" val="3694789306"/>
                    </a:ext>
                  </a:extLst>
                </a:gridCol>
              </a:tblGrid>
              <a:tr h="2529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 산출물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안전한 정보시스템 환경을 유지하고 보안 수준을 향상시키기 위한 개념적 구조 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모형화한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보안기술참조모델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04387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개념적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구성요소에 대한 보호대책을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기반으로 정의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12736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F47D04E-2420-4464-8F02-559B201C8403}"/>
              </a:ext>
            </a:extLst>
          </p:cNvPr>
          <p:cNvSpPr txBox="1"/>
          <p:nvPr/>
        </p:nvSpPr>
        <p:spPr>
          <a:xfrm>
            <a:off x="876068" y="1422478"/>
            <a:ext cx="5824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개념적 보안 아키텍처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0EC8C96-0E27-494C-27E3-4705F37B912C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Lv.1 </a:t>
            </a:r>
            <a:r>
              <a:rPr lang="ko-KR" altLang="en-US" dirty="0"/>
              <a:t>개념적 설계</a:t>
            </a:r>
          </a:p>
        </p:txBody>
      </p:sp>
      <p:sp>
        <p:nvSpPr>
          <p:cNvPr id="13" name="Google Shape;346;p7">
            <a:extLst>
              <a:ext uri="{FF2B5EF4-FFF2-40B4-BE49-F238E27FC236}">
                <a16:creationId xmlns:a16="http://schemas.microsoft.com/office/drawing/2014/main" id="{BA1F0C30-EA65-4F98-905F-9532EF6A37D7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11AE92-EE6E-080E-2824-D1CBF0BD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82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711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DE7DB-9B40-43FC-BD71-27A362C5EA9A}"/>
              </a:ext>
            </a:extLst>
          </p:cNvPr>
          <p:cNvSpPr txBox="1"/>
          <p:nvPr/>
        </p:nvSpPr>
        <p:spPr>
          <a:xfrm>
            <a:off x="783835" y="1390620"/>
            <a:ext cx="4255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Framework 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36CB97-C77D-4A19-B030-F7D2F7BD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5" y="1858159"/>
            <a:ext cx="10622805" cy="499984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5A559B5-EC01-D0B3-7628-68BA94986A5D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Lv.1 </a:t>
            </a:r>
            <a:r>
              <a:rPr lang="ko-KR" altLang="en-US" dirty="0"/>
              <a:t>개념적 설계</a:t>
            </a:r>
          </a:p>
        </p:txBody>
      </p:sp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E2BA9FE7-8D01-9F49-6942-67D46E8DFCE8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A86001-3204-1036-5F3E-762A8A41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9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B2399E-3F4C-4C28-9DCF-8DF4C61F1D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27" y="2650428"/>
            <a:ext cx="8375468" cy="413582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8A4728A-9F81-4F1E-93BE-3DDDEB56B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15551"/>
              </p:ext>
            </p:extLst>
          </p:nvPr>
        </p:nvGraphicFramePr>
        <p:xfrm>
          <a:off x="972482" y="1912333"/>
          <a:ext cx="10434159" cy="4794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4159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41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STRM(Security Technical Reference Model)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5002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모형화한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보안기술참조모델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87990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15267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559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1E4E0-136D-44FC-B4D7-1F8497197485}"/>
              </a:ext>
            </a:extLst>
          </p:cNvPr>
          <p:cNvSpPr txBox="1"/>
          <p:nvPr/>
        </p:nvSpPr>
        <p:spPr>
          <a:xfrm>
            <a:off x="876068" y="1401868"/>
            <a:ext cx="7572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STRM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정의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3347-2D70-15E4-B45D-A41D87A1E51E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Lv.1 </a:t>
            </a:r>
            <a:r>
              <a:rPr lang="ko-KR" altLang="en-US" dirty="0"/>
              <a:t>개념적 설계</a:t>
            </a:r>
          </a:p>
        </p:txBody>
      </p:sp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A728327B-E80E-7F99-BF9C-511F308597EC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D20FF9-6A60-FF67-8DFA-79C7344F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15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5473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BBEB15-8F83-4B7F-AF76-95D234A9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06" y="1973851"/>
            <a:ext cx="10072587" cy="4727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43A842-C877-4C0A-9FEC-4A29AA82E1FD}"/>
              </a:ext>
            </a:extLst>
          </p:cNvPr>
          <p:cNvSpPr txBox="1"/>
          <p:nvPr/>
        </p:nvSpPr>
        <p:spPr>
          <a:xfrm>
            <a:off x="876068" y="1394911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STRM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AWS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매핑</a:t>
            </a:r>
            <a:endParaRPr kumimoji="0" lang="en-US" altLang="ko-KR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332E13-57DB-49D0-FCFF-D0BEC0E75874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Lv.1 </a:t>
            </a:r>
            <a:r>
              <a:rPr lang="ko-KR" altLang="en-US" dirty="0"/>
              <a:t>개념적 설계</a:t>
            </a:r>
          </a:p>
        </p:txBody>
      </p:sp>
      <p:sp>
        <p:nvSpPr>
          <p:cNvPr id="13" name="Google Shape;346;p7">
            <a:extLst>
              <a:ext uri="{FF2B5EF4-FFF2-40B4-BE49-F238E27FC236}">
                <a16:creationId xmlns:a16="http://schemas.microsoft.com/office/drawing/2014/main" id="{7FDCE5EE-32B0-6493-4012-B1EB69250AA5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E7613C-BF84-D560-AA60-58B26ADF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01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915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D7C45-AEE1-4453-A921-8864A244C09F}"/>
              </a:ext>
            </a:extLst>
          </p:cNvPr>
          <p:cNvSpPr txBox="1"/>
          <p:nvPr/>
        </p:nvSpPr>
        <p:spPr>
          <a:xfrm>
            <a:off x="827647" y="1379621"/>
            <a:ext cx="5824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논리적 보안 아키텍처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C29AD2C-24B7-4577-81E6-DCAA8F8FD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53444"/>
              </p:ext>
            </p:extLst>
          </p:nvPr>
        </p:nvGraphicFramePr>
        <p:xfrm>
          <a:off x="783835" y="1973851"/>
          <a:ext cx="10796953" cy="4737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4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129538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정의들 간의 논리적 관계를 확인 및 정의하여 클라우드 보안 아키텍처 구성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아키텍처에서 도출되지 않은 대부분의 요소들이 도출 되는 단계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표준에 따라 생성한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기준에 맞춰 기술 요소 별로 상세히 전개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아키텍처에서는 비즈니스 요건을 정확하게 반영함과 동시에 의사 결정 도출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05932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74068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D61EEEB-B66B-4C44-8507-A73D4CB908D4}"/>
              </a:ext>
            </a:extLst>
          </p:cNvPr>
          <p:cNvSpPr/>
          <p:nvPr/>
        </p:nvSpPr>
        <p:spPr>
          <a:xfrm>
            <a:off x="6180439" y="4770518"/>
            <a:ext cx="943533" cy="472822"/>
          </a:xfrm>
          <a:prstGeom prst="rightArrow">
            <a:avLst/>
          </a:prstGeom>
          <a:solidFill>
            <a:srgbClr val="254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FF0AFE-DB77-9EFC-0AE8-AAFBC15905FE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rgbClr val="265D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Lv.2 </a:t>
            </a:r>
            <a:r>
              <a:rPr lang="ko-KR" altLang="en-US" dirty="0"/>
              <a:t>논리적 설계</a:t>
            </a:r>
          </a:p>
        </p:txBody>
      </p:sp>
      <p:sp>
        <p:nvSpPr>
          <p:cNvPr id="18" name="Google Shape;346;p7">
            <a:extLst>
              <a:ext uri="{FF2B5EF4-FFF2-40B4-BE49-F238E27FC236}">
                <a16:creationId xmlns:a16="http://schemas.microsoft.com/office/drawing/2014/main" id="{C4BA86BC-A7FC-C4F0-4532-1E67D4D13802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29181-ED40-1551-EC63-52EB255D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926" y="3681525"/>
            <a:ext cx="4183747" cy="2917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17EABE-0B5B-5E50-4FF5-7BF6D1893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289" y="4484990"/>
            <a:ext cx="3730495" cy="21242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994C4-549B-DD78-1F64-BDDC78C6D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04" y="3786054"/>
            <a:ext cx="3984966" cy="220326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37BFB6-E3A0-E8C6-B490-E52D80F4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2350" y="6246729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1241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선정 배경  </a:t>
            </a:r>
            <a:endParaRPr lang="en-US" altLang="ko-KR" sz="2133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SK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</a:t>
            </a: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r>
              <a:rPr lang="en-US" altLang="ko-KR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</a:t>
            </a:r>
            <a:r>
              <a:rPr lang="ko-KR" altLang="en-US" sz="2133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목적 </a:t>
            </a: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53230E-B4BB-4ED5-64A9-3FCCEC46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27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40363-49ED-4708-99E4-195E2AAD134B}"/>
              </a:ext>
            </a:extLst>
          </p:cNvPr>
          <p:cNvSpPr txBox="1"/>
          <p:nvPr/>
        </p:nvSpPr>
        <p:spPr>
          <a:xfrm>
            <a:off x="876068" y="1349967"/>
            <a:ext cx="5824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물리적 보안 아키텍처 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CD2DB-54F2-488D-B68E-A2FEEE5D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12" y="2788726"/>
            <a:ext cx="4264409" cy="3853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E0D589-551D-47AC-86BA-D7663188E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68" y="2784474"/>
            <a:ext cx="6532544" cy="385727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218A6FF-BB56-4B1C-9ED0-7FDD30E21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47385"/>
              </p:ext>
            </p:extLst>
          </p:nvPr>
        </p:nvGraphicFramePr>
        <p:xfrm>
          <a:off x="876068" y="1834936"/>
          <a:ext cx="10796953" cy="480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1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보안 아키텍처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64772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Document</a:t>
                      </a:r>
                      <a:r>
                        <a:rPr lang="ko-KR" altLang="en-US" sz="13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인프라 환경 구축</a:t>
                      </a:r>
                      <a:endParaRPr lang="en-US" altLang="ko-KR" sz="13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아키텍처를 기반으로 물리적 보안 아키텍처 구현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841267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62931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704762-E458-0A14-B356-7FED58E71518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Lv.3 </a:t>
            </a:r>
            <a:r>
              <a:rPr lang="ko-KR" altLang="en-US" dirty="0"/>
              <a:t>물리적 설계</a:t>
            </a:r>
          </a:p>
        </p:txBody>
      </p:sp>
      <p:sp>
        <p:nvSpPr>
          <p:cNvPr id="14" name="Google Shape;346;p7">
            <a:extLst>
              <a:ext uri="{FF2B5EF4-FFF2-40B4-BE49-F238E27FC236}">
                <a16:creationId xmlns:a16="http://schemas.microsoft.com/office/drawing/2014/main" id="{A0A6F9AF-98A8-D89A-B7D3-2BE590EAC1B6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ADCBD0-0384-677B-A60B-68A67B26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73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711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23B2B-CB09-4F7A-88A0-FF497333DA46}"/>
              </a:ext>
            </a:extLst>
          </p:cNvPr>
          <p:cNvSpPr txBox="1"/>
          <p:nvPr/>
        </p:nvSpPr>
        <p:spPr>
          <a:xfrm>
            <a:off x="876068" y="1356842"/>
            <a:ext cx="6942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 물리적 보안 아키텍처 구현 명세</a:t>
            </a:r>
            <a:r>
              <a:rPr lang="en-US" altLang="ko-KR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예시 </a:t>
            </a:r>
            <a:r>
              <a:rPr lang="en-US" altLang="ko-KR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– IAM) 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994DC1C-8B45-49EA-AF78-9806FBC3A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91295"/>
              </p:ext>
            </p:extLst>
          </p:nvPr>
        </p:nvGraphicFramePr>
        <p:xfrm>
          <a:off x="783835" y="1910840"/>
          <a:ext cx="10614784" cy="474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479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245913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307392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13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Sec201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13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보안요건명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사용자 접근에 대한 인증 수단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0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보안요건 정의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정보시스템 및 개인정보처리시스템에 대한 접근 시 사용자 인증 수단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,OTP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사용하고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60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안전성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확보조치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항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130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588484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IAM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리소스에 대한 액세스를 안전하게 제어할 수 있는 웹 서비스이다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모든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대해 세분화된 액세스 제어를 제공한다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IAM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사용하여 리소스를 사용하도록 인증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및 권한 부여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권한 있음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된 대상을 제어한다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IAM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사용하면 서비스 및 리소스에 액세스할 수 있는 사용자와 액세스할 수 있는 조건을 지정할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IAM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정책으로 인력 및 시스템에 대한 권한을 관리하여 최소 권한을 보장할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F22247F-FAEA-452B-BEA8-DEE545829FA8}"/>
              </a:ext>
            </a:extLst>
          </p:cNvPr>
          <p:cNvSpPr txBox="1"/>
          <p:nvPr/>
        </p:nvSpPr>
        <p:spPr>
          <a:xfrm>
            <a:off x="2168041" y="5400201"/>
            <a:ext cx="274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IAM</a:t>
            </a:r>
            <a:endParaRPr lang="ko-KR" altLang="en-US" sz="1600" b="1" dirty="0"/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67B9C23E-25E4-4C7A-AB1D-EE33111A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710" y="4706928"/>
            <a:ext cx="686051" cy="69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95BC927-C24C-D271-A04C-7CFE764E1FD7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Lv.3 </a:t>
            </a:r>
            <a:r>
              <a:rPr lang="ko-KR" altLang="en-US" dirty="0"/>
              <a:t>물리적 설계</a:t>
            </a:r>
          </a:p>
        </p:txBody>
      </p:sp>
      <p:sp>
        <p:nvSpPr>
          <p:cNvPr id="16" name="Google Shape;346;p7">
            <a:extLst>
              <a:ext uri="{FF2B5EF4-FFF2-40B4-BE49-F238E27FC236}">
                <a16:creationId xmlns:a16="http://schemas.microsoft.com/office/drawing/2014/main" id="{F01DAE94-CD93-842F-59C4-8B7CCB05514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4E0E29-F933-08AE-F6A1-943CD76A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5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4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526C50E-5B28-46FE-AFED-F7B39ECA4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39870"/>
              </p:ext>
            </p:extLst>
          </p:nvPr>
        </p:nvGraphicFramePr>
        <p:xfrm>
          <a:off x="783835" y="2008980"/>
          <a:ext cx="10614784" cy="473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739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307392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615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3110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41E51F5-A9D6-4664-B00F-65E988C68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99" y="2800609"/>
            <a:ext cx="5041109" cy="34387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F708E7-F2F7-4B82-B47D-B1BEBD019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8" y="2442052"/>
            <a:ext cx="4676293" cy="4231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B84EFA-4075-47F9-8FDB-C8F0DBC7D229}"/>
              </a:ext>
            </a:extLst>
          </p:cNvPr>
          <p:cNvSpPr txBox="1"/>
          <p:nvPr/>
        </p:nvSpPr>
        <p:spPr>
          <a:xfrm>
            <a:off x="876068" y="1356842"/>
            <a:ext cx="6942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 물리적 보안 아키텍처 구현 명세</a:t>
            </a:r>
            <a:r>
              <a:rPr lang="en-US" altLang="ko-KR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예시 </a:t>
            </a:r>
            <a:r>
              <a:rPr lang="en-US" altLang="ko-KR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– IAM) </a:t>
            </a:r>
            <a:r>
              <a:rPr lang="ko-KR" altLang="en-US" sz="2200" b="1" kern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36EB7C-4D53-4818-244D-3C44ED12AF57}"/>
              </a:ext>
            </a:extLst>
          </p:cNvPr>
          <p:cNvSpPr/>
          <p:nvPr/>
        </p:nvSpPr>
        <p:spPr>
          <a:xfrm>
            <a:off x="5163502" y="900245"/>
            <a:ext cx="1917782" cy="34657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Lv.3 </a:t>
            </a:r>
            <a:r>
              <a:rPr lang="ko-KR" altLang="en-US" dirty="0"/>
              <a:t>물리적 설계</a:t>
            </a:r>
          </a:p>
        </p:txBody>
      </p:sp>
      <p:sp>
        <p:nvSpPr>
          <p:cNvPr id="15" name="Google Shape;346;p7">
            <a:extLst>
              <a:ext uri="{FF2B5EF4-FFF2-40B4-BE49-F238E27FC236}">
                <a16:creationId xmlns:a16="http://schemas.microsoft.com/office/drawing/2014/main" id="{6C6A0F9E-3076-762D-2CC7-82B695722D39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B4B4BF-BD0C-B3E9-73BF-20A34C2B5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8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88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보안요건 이행 점검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7F17-05E6-4B5D-B66C-A0F637D7A9AB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Malgun Gothic"/>
              </a:rPr>
              <a:t>보안요건 이행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점검 대상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22F8C8-0827-804D-3C49-67D34552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7" y="2286000"/>
            <a:ext cx="5932225" cy="3585411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02B7200-068F-6133-1703-B9BC25974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22386"/>
              </p:ext>
            </p:extLst>
          </p:nvPr>
        </p:nvGraphicFramePr>
        <p:xfrm>
          <a:off x="6516737" y="2375759"/>
          <a:ext cx="4881882" cy="3443102"/>
        </p:xfrm>
        <a:graphic>
          <a:graphicData uri="http://schemas.openxmlformats.org/drawingml/2006/table">
            <a:tbl>
              <a:tblPr/>
              <a:tblGrid>
                <a:gridCol w="439823">
                  <a:extLst>
                    <a:ext uri="{9D8B030D-6E8A-4147-A177-3AD203B41FA5}">
                      <a16:colId xmlns:a16="http://schemas.microsoft.com/office/drawing/2014/main" val="4256631850"/>
                    </a:ext>
                  </a:extLst>
                </a:gridCol>
                <a:gridCol w="1857676">
                  <a:extLst>
                    <a:ext uri="{9D8B030D-6E8A-4147-A177-3AD203B41FA5}">
                      <a16:colId xmlns:a16="http://schemas.microsoft.com/office/drawing/2014/main" val="1258615736"/>
                    </a:ext>
                  </a:extLst>
                </a:gridCol>
                <a:gridCol w="389823">
                  <a:extLst>
                    <a:ext uri="{9D8B030D-6E8A-4147-A177-3AD203B41FA5}">
                      <a16:colId xmlns:a16="http://schemas.microsoft.com/office/drawing/2014/main" val="313515139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527287334"/>
                    </a:ext>
                  </a:extLst>
                </a:gridCol>
              </a:tblGrid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73428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VPN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Single Sign-On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005498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Security Group 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CloudHSM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01354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Network ACL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Cognito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761657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VPC Flow Log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Certificate Manager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040655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Network Firewall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CloudWatch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978121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GuardDuty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CloudTrail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899643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Macie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Config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52331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KMS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Systems Manager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24771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Security Hub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Bastion Host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920169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Inspector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WAF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737927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Secrets Manager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IAM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234674"/>
                  </a:ext>
                </a:extLst>
              </a:tr>
              <a:tr h="2648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Detective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Management Console</a:t>
                      </a:r>
                    </a:p>
                  </a:txBody>
                  <a:tcPr marL="8026" marR="8026" marT="80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172458"/>
                  </a:ext>
                </a:extLst>
              </a:tr>
            </a:tbl>
          </a:graphicData>
        </a:graphic>
      </p:graphicFrame>
      <p:sp>
        <p:nvSpPr>
          <p:cNvPr id="13" name="Google Shape;346;p7">
            <a:extLst>
              <a:ext uri="{FF2B5EF4-FFF2-40B4-BE49-F238E27FC236}">
                <a16:creationId xmlns:a16="http://schemas.microsoft.com/office/drawing/2014/main" id="{14C55833-20F2-72F1-A78A-52C3B93ADA82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BCE853-F66C-442A-3A28-0826B2C0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10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488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보안요건 이행 점검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7F17-05E6-4B5D-B66C-A0F637D7A9AB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Malgun Gothic"/>
              </a:rPr>
              <a:t>점검 결과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FEB562-0BAB-3323-324C-3D40CFA04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460611"/>
              </p:ext>
            </p:extLst>
          </p:nvPr>
        </p:nvGraphicFramePr>
        <p:xfrm>
          <a:off x="6430767" y="1945898"/>
          <a:ext cx="4979547" cy="2450396"/>
        </p:xfrm>
        <a:graphic>
          <a:graphicData uri="http://schemas.openxmlformats.org/drawingml/2006/table">
            <a:tbl>
              <a:tblPr/>
              <a:tblGrid>
                <a:gridCol w="2113215">
                  <a:extLst>
                    <a:ext uri="{9D8B030D-6E8A-4147-A177-3AD203B41FA5}">
                      <a16:colId xmlns:a16="http://schemas.microsoft.com/office/drawing/2014/main" val="2522770924"/>
                    </a:ext>
                  </a:extLst>
                </a:gridCol>
                <a:gridCol w="955444">
                  <a:extLst>
                    <a:ext uri="{9D8B030D-6E8A-4147-A177-3AD203B41FA5}">
                      <a16:colId xmlns:a16="http://schemas.microsoft.com/office/drawing/2014/main" val="374101122"/>
                    </a:ext>
                  </a:extLst>
                </a:gridCol>
                <a:gridCol w="955444">
                  <a:extLst>
                    <a:ext uri="{9D8B030D-6E8A-4147-A177-3AD203B41FA5}">
                      <a16:colId xmlns:a16="http://schemas.microsoft.com/office/drawing/2014/main" val="2033739009"/>
                    </a:ext>
                  </a:extLst>
                </a:gridCol>
                <a:gridCol w="955444">
                  <a:extLst>
                    <a:ext uri="{9D8B030D-6E8A-4147-A177-3AD203B41FA5}">
                      <a16:colId xmlns:a16="http://schemas.microsoft.com/office/drawing/2014/main" val="416425008"/>
                    </a:ext>
                  </a:extLst>
                </a:gridCol>
              </a:tblGrid>
              <a:tr h="3325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100446" marR="100446" marT="50223" marB="5022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항목</a:t>
                      </a:r>
                    </a:p>
                  </a:txBody>
                  <a:tcPr marL="100446" marR="100446" marT="50223" marB="5022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317116"/>
                  </a:ext>
                </a:extLst>
              </a:tr>
              <a:tr h="263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양호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28483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999601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·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52351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 통제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055254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 적용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481706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로깅 및 모니터링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780602"/>
                  </a:ext>
                </a:extLst>
              </a:tr>
              <a:tr h="2632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관리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44896"/>
                  </a:ext>
                </a:extLst>
              </a:tr>
              <a:tr h="2752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977" marR="7977" marT="7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335497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364480" y="2042865"/>
            <a:ext cx="45971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평균</a:t>
            </a:r>
            <a:endParaRPr kumimoji="0" lang="ko-KR" altLang="en-US" sz="10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3427541158"/>
              </p:ext>
            </p:extLst>
          </p:nvPr>
        </p:nvGraphicFramePr>
        <p:xfrm>
          <a:off x="584780" y="2065006"/>
          <a:ext cx="5312681" cy="272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496034F-D444-819B-1F3F-C5EC0C5F1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353721"/>
              </p:ext>
            </p:extLst>
          </p:nvPr>
        </p:nvGraphicFramePr>
        <p:xfrm>
          <a:off x="992263" y="4872947"/>
          <a:ext cx="10414378" cy="1558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378">
                  <a:extLst>
                    <a:ext uri="{9D8B030D-6E8A-4147-A177-3AD203B41FA5}">
                      <a16:colId xmlns:a16="http://schemas.microsoft.com/office/drawing/2014/main" val="789737468"/>
                    </a:ext>
                  </a:extLst>
                </a:gridCol>
              </a:tblGrid>
              <a:tr h="423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세부 결과 </a:t>
                      </a:r>
                    </a:p>
                  </a:txBody>
                  <a:tcPr marL="120453" marR="120453" marT="60226" marB="602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99050"/>
                  </a:ext>
                </a:extLst>
              </a:tr>
              <a:tr h="113426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식별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인증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암호화 적용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보안 관리 항목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이행률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100%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계정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·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권한 관리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항목은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80%(Sec101)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IAM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  <a:sym typeface="Wingdings" panose="05000000000000000000" pitchFamily="2" charset="2"/>
                        </a:rPr>
                        <a:t> 설정 부분 취약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접근 통제 항목은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83%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(Sec306,314,315)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IAM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설정 및 단말 접근 통제 미흡으로 보안요건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불충족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로깅 및 모니터링은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80%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(Sec506)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Cloudtrail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의 로그 백업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미흡으로 보안요건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불충족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20453" marR="120453" marT="60226" marB="602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679966"/>
                  </a:ext>
                </a:extLst>
              </a:tr>
            </a:tbl>
          </a:graphicData>
        </a:graphic>
      </p:graphicFrame>
      <p:sp>
        <p:nvSpPr>
          <p:cNvPr id="15" name="Google Shape;346;p7">
            <a:extLst>
              <a:ext uri="{FF2B5EF4-FFF2-40B4-BE49-F238E27FC236}">
                <a16:creationId xmlns:a16="http://schemas.microsoft.com/office/drawing/2014/main" id="{68449C7B-5B0C-D4BC-C08C-D2730A6C418A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724FA3-C95C-2AFF-110A-97C9B897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429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취약점 점검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인프라 취약점 점검</a:t>
            </a:r>
          </a:p>
        </p:txBody>
      </p:sp>
      <p:pic>
        <p:nvPicPr>
          <p:cNvPr id="12" name="그림 11"/>
          <p:cNvPicPr/>
          <p:nvPr/>
        </p:nvPicPr>
        <p:blipFill rotWithShape="1">
          <a:blip r:embed="rId3"/>
          <a:srcRect t="13435" b="11432"/>
          <a:stretch/>
        </p:blipFill>
        <p:spPr bwMode="auto">
          <a:xfrm>
            <a:off x="2056788" y="2222705"/>
            <a:ext cx="7991451" cy="19013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321672"/>
              </p:ext>
            </p:extLst>
          </p:nvPr>
        </p:nvGraphicFramePr>
        <p:xfrm>
          <a:off x="2253743" y="4621716"/>
          <a:ext cx="7794496" cy="1938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26478">
                  <a:extLst>
                    <a:ext uri="{9D8B030D-6E8A-4147-A177-3AD203B41FA5}">
                      <a16:colId xmlns:a16="http://schemas.microsoft.com/office/drawing/2014/main" val="2757440098"/>
                    </a:ext>
                  </a:extLst>
                </a:gridCol>
                <a:gridCol w="2823497">
                  <a:extLst>
                    <a:ext uri="{9D8B030D-6E8A-4147-A177-3AD203B41FA5}">
                      <a16:colId xmlns:a16="http://schemas.microsoft.com/office/drawing/2014/main" val="1145219168"/>
                    </a:ext>
                  </a:extLst>
                </a:gridCol>
                <a:gridCol w="1344521">
                  <a:extLst>
                    <a:ext uri="{9D8B030D-6E8A-4147-A177-3AD203B41FA5}">
                      <a16:colId xmlns:a16="http://schemas.microsoft.com/office/drawing/2014/main" val="2108391276"/>
                    </a:ext>
                  </a:extLst>
                </a:gridCol>
              </a:tblGrid>
              <a:tr h="2484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구분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설명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effectLst/>
                        </a:rPr>
                        <a:t>항목 수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4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AWS Identity and Access Management(IAM)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리소스 제어 권한 관리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904061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Amazon EC2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가상 컴퓨팅 환경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6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027455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Amazon S3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인터넷용 스토리지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54341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Amazon RDS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데이터베이스 관리 시스템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713044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Amazon VPC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가상 네트워크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4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756213"/>
                  </a:ext>
                </a:extLst>
              </a:tr>
              <a:tr h="22888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AWS </a:t>
                      </a:r>
                      <a:r>
                        <a:rPr lang="en-US" sz="1100" kern="100" dirty="0" err="1">
                          <a:solidFill>
                            <a:schemeClr val="tx1"/>
                          </a:solidFill>
                          <a:effectLst/>
                        </a:rPr>
                        <a:t>CloudTrail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호출 기록 점검 및 모니터링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338563"/>
                  </a:ext>
                </a:extLst>
              </a:tr>
              <a:tr h="25432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</a:rPr>
                        <a:t>합계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-</a:t>
                      </a:r>
                      <a:endParaRPr lang="ko-KR" altLang="en-US" sz="1100" b="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30</a:t>
                      </a:r>
                      <a:endParaRPr lang="ko-KR" sz="11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77537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08213" y="1884151"/>
            <a:ext cx="233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절차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8213" y="4244142"/>
            <a:ext cx="233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점검 대상</a:t>
            </a:r>
          </a:p>
        </p:txBody>
      </p:sp>
      <p:sp>
        <p:nvSpPr>
          <p:cNvPr id="15" name="Google Shape;346;p7">
            <a:extLst>
              <a:ext uri="{FF2B5EF4-FFF2-40B4-BE49-F238E27FC236}">
                <a16:creationId xmlns:a16="http://schemas.microsoft.com/office/drawing/2014/main" id="{BDBB80E3-5F85-C05D-4470-6A54CFB9BF97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019252-6C5C-F33B-B64F-64484FA8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8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34F5D-C764-462A-8DA5-E09B41F7F1B3}"/>
              </a:ext>
            </a:extLst>
          </p:cNvPr>
          <p:cNvSpPr txBox="1"/>
          <p:nvPr/>
        </p:nvSpPr>
        <p:spPr>
          <a:xfrm>
            <a:off x="876068" y="1408572"/>
            <a:ext cx="7257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Malgun Gothic"/>
              </a:rPr>
              <a:t>진단 결과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568446" y="3028025"/>
            <a:ext cx="984737" cy="46440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6875" y="1933571"/>
            <a:ext cx="206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조치 전 보안 지수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12969" y="1933571"/>
            <a:ext cx="206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조치 후 보안 지수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취약점 점검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" name="차트 22"/>
          <p:cNvGraphicFramePr/>
          <p:nvPr/>
        </p:nvGraphicFramePr>
        <p:xfrm>
          <a:off x="882624" y="2302903"/>
          <a:ext cx="3912637" cy="2282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5" name="직선 연결선 24"/>
          <p:cNvCxnSpPr/>
          <p:nvPr/>
        </p:nvCxnSpPr>
        <p:spPr>
          <a:xfrm flipV="1">
            <a:off x="1937924" y="2928246"/>
            <a:ext cx="2496852" cy="1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50"/>
          <p:cNvSpPr txBox="1"/>
          <p:nvPr/>
        </p:nvSpPr>
        <p:spPr>
          <a:xfrm>
            <a:off x="4108546" y="2638306"/>
            <a:ext cx="866958" cy="5309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07000"/>
              </a:lnSpc>
              <a:spcAft>
                <a:spcPts val="0"/>
              </a:spcAft>
            </a:pPr>
            <a:r>
              <a:rPr lang="ko-KR" sz="10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0"/>
              </a:spcAft>
            </a:pPr>
            <a:r>
              <a:rPr lang="en-US" sz="10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63</a:t>
            </a:r>
            <a:endParaRPr 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9" name="차트 28"/>
          <p:cNvGraphicFramePr/>
          <p:nvPr>
            <p:extLst>
              <p:ext uri="{D42A27DB-BD31-4B8C-83A1-F6EECF244321}">
                <p14:modId xmlns:p14="http://schemas.microsoft.com/office/powerpoint/2010/main" val="427700986"/>
              </p:ext>
            </p:extLst>
          </p:nvPr>
        </p:nvGraphicFramePr>
        <p:xfrm>
          <a:off x="7146126" y="2287814"/>
          <a:ext cx="3912635" cy="2282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0" name="직선 연결선 29"/>
          <p:cNvCxnSpPr/>
          <p:nvPr/>
        </p:nvCxnSpPr>
        <p:spPr>
          <a:xfrm>
            <a:off x="8110228" y="2663988"/>
            <a:ext cx="2464654" cy="1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10563522" y="2402603"/>
            <a:ext cx="866024" cy="52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83.3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646128" y="29226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19772"/>
              </p:ext>
            </p:extLst>
          </p:nvPr>
        </p:nvGraphicFramePr>
        <p:xfrm>
          <a:off x="6460053" y="4680996"/>
          <a:ext cx="5574814" cy="1340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4814">
                  <a:extLst>
                    <a:ext uri="{9D8B030D-6E8A-4147-A177-3AD203B41FA5}">
                      <a16:colId xmlns:a16="http://schemas.microsoft.com/office/drawing/2014/main" val="2357609082"/>
                    </a:ext>
                  </a:extLst>
                </a:gridCol>
              </a:tblGrid>
              <a:tr h="366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조치 후</a:t>
                      </a:r>
                    </a:p>
                  </a:txBody>
                  <a:tcPr marL="120453" marR="120453" marT="60226" marB="602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68224"/>
                  </a:ext>
                </a:extLst>
              </a:tr>
              <a:tr h="880331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평균 보안 지수가 </a:t>
                      </a:r>
                      <a:r>
                        <a:rPr lang="en-US" altLang="ko-KR" sz="1400" dirty="0"/>
                        <a:t>83.3%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양호</a:t>
                      </a:r>
                      <a:r>
                        <a:rPr lang="en-US" altLang="ko-KR" sz="1400" dirty="0"/>
                        <a:t>＇</a:t>
                      </a: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dirty="0"/>
                        <a:t>ECE,</a:t>
                      </a:r>
                      <a:r>
                        <a:rPr lang="en-US" altLang="ko-KR" sz="1400" baseline="0" dirty="0"/>
                        <a:t> S3, RDS, </a:t>
                      </a:r>
                      <a:r>
                        <a:rPr lang="en-US" altLang="ko-KR" sz="1400" baseline="0" dirty="0" err="1"/>
                        <a:t>CloudTrail</a:t>
                      </a:r>
                      <a:r>
                        <a:rPr lang="ko-KR" altLang="en-US" sz="1400" baseline="0" dirty="0"/>
                        <a:t>은 </a:t>
                      </a:r>
                      <a:r>
                        <a:rPr lang="ko-KR" altLang="en-US" sz="1400" baseline="0" dirty="0" err="1"/>
                        <a:t>보안지수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100%</a:t>
                      </a: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aseline="0" dirty="0"/>
                        <a:t>IAM</a:t>
                      </a:r>
                      <a:r>
                        <a:rPr lang="ko-KR" altLang="en-US" sz="1400" baseline="0" dirty="0"/>
                        <a:t>은 조치한 후 </a:t>
                      </a:r>
                      <a:r>
                        <a:rPr lang="en-US" altLang="ko-KR" sz="1400" baseline="0" dirty="0"/>
                        <a:t>69.2%</a:t>
                      </a:r>
                      <a:r>
                        <a:rPr lang="ko-KR" altLang="en-US" sz="1400" baseline="0" dirty="0"/>
                        <a:t>로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 err="1"/>
                        <a:t>보안지수가</a:t>
                      </a:r>
                      <a:r>
                        <a:rPr lang="ko-KR" altLang="en-US" sz="1400" baseline="0" dirty="0"/>
                        <a:t> 상승하였지만 평균 이하</a:t>
                      </a:r>
                      <a:endParaRPr lang="en-US" altLang="ko-KR" sz="1400" baseline="0" dirty="0"/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aseline="0" dirty="0"/>
                        <a:t>VPC</a:t>
                      </a:r>
                      <a:r>
                        <a:rPr lang="ko-KR" altLang="en-US" sz="1400" baseline="0" dirty="0"/>
                        <a:t>는 조치 불가하여 평균 이하</a:t>
                      </a:r>
                      <a:endParaRPr lang="ko-KR" altLang="en-US" sz="1400" dirty="0"/>
                    </a:p>
                  </a:txBody>
                  <a:tcPr marL="120453" marR="120453" marT="60226" marB="602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2412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5D0914-23B9-CE44-EF94-CE1655D88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41325"/>
              </p:ext>
            </p:extLst>
          </p:nvPr>
        </p:nvGraphicFramePr>
        <p:xfrm>
          <a:off x="481723" y="4680997"/>
          <a:ext cx="5409253" cy="1339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9253">
                  <a:extLst>
                    <a:ext uri="{9D8B030D-6E8A-4147-A177-3AD203B41FA5}">
                      <a16:colId xmlns:a16="http://schemas.microsoft.com/office/drawing/2014/main" val="789737468"/>
                    </a:ext>
                  </a:extLst>
                </a:gridCol>
              </a:tblGrid>
              <a:tr h="345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조치 전</a:t>
                      </a:r>
                    </a:p>
                  </a:txBody>
                  <a:tcPr marL="120453" marR="120453" marT="60226" marB="602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299050"/>
                  </a:ext>
                </a:extLst>
              </a:tr>
              <a:tr h="974984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aseline="0" dirty="0"/>
                        <a:t>평균 보안 지수가 </a:t>
                      </a:r>
                      <a:r>
                        <a:rPr lang="en-US" altLang="ko-KR" sz="1400" baseline="0" dirty="0"/>
                        <a:t>63%</a:t>
                      </a:r>
                      <a:r>
                        <a:rPr lang="ko-KR" altLang="en-US" sz="1400" baseline="0" dirty="0"/>
                        <a:t>로 </a:t>
                      </a:r>
                      <a:r>
                        <a:rPr lang="en-US" altLang="ko-KR" sz="1400" baseline="0" dirty="0"/>
                        <a:t>‘</a:t>
                      </a:r>
                      <a:r>
                        <a:rPr lang="ko-KR" altLang="en-US" sz="1400" baseline="0" dirty="0"/>
                        <a:t>미흡</a:t>
                      </a:r>
                      <a:r>
                        <a:rPr lang="en-US" altLang="ko-KR" sz="1400" baseline="0" dirty="0"/>
                        <a:t>＇</a:t>
                      </a: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aseline="0" dirty="0"/>
                        <a:t>EC2, S3, RDS, VPC</a:t>
                      </a:r>
                      <a:r>
                        <a:rPr lang="ko-KR" altLang="en-US" sz="1400" baseline="0" dirty="0"/>
                        <a:t>는 평균 이상의 </a:t>
                      </a:r>
                      <a:r>
                        <a:rPr lang="ko-KR" altLang="en-US" sz="1400" baseline="0" dirty="0" err="1"/>
                        <a:t>보안지수</a:t>
                      </a:r>
                      <a:endParaRPr lang="en-US" altLang="ko-KR" sz="1400" baseline="0" dirty="0"/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aseline="0" dirty="0"/>
                        <a:t>IAM, </a:t>
                      </a:r>
                      <a:r>
                        <a:rPr lang="en-US" altLang="ko-KR" sz="1400" baseline="0" dirty="0" err="1"/>
                        <a:t>CloudTrail</a:t>
                      </a:r>
                      <a:r>
                        <a:rPr lang="ko-KR" altLang="en-US" sz="1400" baseline="0" dirty="0"/>
                        <a:t>은 평균 이하의 </a:t>
                      </a:r>
                      <a:r>
                        <a:rPr lang="ko-KR" altLang="en-US" sz="1400" baseline="0" dirty="0" err="1"/>
                        <a:t>보안지수</a:t>
                      </a:r>
                      <a:endParaRPr lang="ko-KR" altLang="en-US" sz="1400" dirty="0"/>
                    </a:p>
                  </a:txBody>
                  <a:tcPr marL="120453" marR="120453" marT="60226" marB="602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679966"/>
                  </a:ext>
                </a:extLst>
              </a:tr>
            </a:tbl>
          </a:graphicData>
        </a:graphic>
      </p:graphicFrame>
      <p:sp>
        <p:nvSpPr>
          <p:cNvPr id="21" name="Google Shape;346;p7">
            <a:extLst>
              <a:ext uri="{FF2B5EF4-FFF2-40B4-BE49-F238E27FC236}">
                <a16:creationId xmlns:a16="http://schemas.microsoft.com/office/drawing/2014/main" id="{1CC8EB4D-719E-D60A-17F0-83D2C2F434F6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401A50-1E78-802A-4C9E-93C655A4C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0C26-E0FA-43C0-8C3F-E728B2CB7E6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9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5D9A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 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265D9A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defTabSz="406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B0C3D8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kumimoji="0" lang="en-US" altLang="ko-KR" sz="933" b="1" i="0" u="none" strike="noStrike" kern="1200" cap="none" spc="0" normalizeH="0" baseline="0" noProof="0" dirty="0">
              <a:ln>
                <a:noFill/>
              </a:ln>
              <a:solidFill>
                <a:srgbClr val="B0C3D8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SK 헬스 </a:t>
            </a:r>
            <a:r>
              <a:rPr kumimoji="0" lang="ko-KR" alt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kumimoji="0" lang="ko-KR" alt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kumimoji="0" lang="en-US" sz="1467" b="1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kumimoji="0" sz="14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386;p11">
            <a:extLst>
              <a:ext uri="{FF2B5EF4-FFF2-40B4-BE49-F238E27FC236}">
                <a16:creationId xmlns:a16="http://schemas.microsoft.com/office/drawing/2014/main" id="{BC2364A0-FE41-497E-8676-C0555C01408A}"/>
              </a:ext>
            </a:extLst>
          </p:cNvPr>
          <p:cNvSpPr txBox="1"/>
          <p:nvPr/>
        </p:nvSpPr>
        <p:spPr>
          <a:xfrm>
            <a:off x="1103943" y="6124248"/>
            <a:ext cx="9982589" cy="47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SK</a:t>
            </a:r>
            <a:r>
              <a:rPr kumimoji="0" lang="ko-KR" alt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헬스의 안전한 서비스 제공 보장 및 인프라 환경 구성 </a:t>
            </a: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＂</a:t>
            </a:r>
            <a:endParaRPr kumimoji="0" sz="26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F7DB7DF-F58E-4E2F-963E-B13D03378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668931"/>
              </p:ext>
            </p:extLst>
          </p:nvPr>
        </p:nvGraphicFramePr>
        <p:xfrm>
          <a:off x="2470780" y="1274390"/>
          <a:ext cx="6978020" cy="4501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Google Shape;389;p11">
            <a:extLst>
              <a:ext uri="{FF2B5EF4-FFF2-40B4-BE49-F238E27FC236}">
                <a16:creationId xmlns:a16="http://schemas.microsoft.com/office/drawing/2014/main" id="{2AC54CDA-DB9F-4452-9F43-B28FDEF4054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6587" y="3317303"/>
            <a:ext cx="1537300" cy="101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FECFE5-448A-FCAF-19BE-82C5D8353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695" y="1394911"/>
            <a:ext cx="2868209" cy="16075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95356A-E4EF-A8CE-C501-687613A8AF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395" y="2288971"/>
            <a:ext cx="3167562" cy="1609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29C92-A9D2-4DEF-5C22-183F0EA76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7546" y="4453965"/>
            <a:ext cx="2796038" cy="167028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B076CE-513F-4922-B0EE-F85537FF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19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782350" y="4977495"/>
            <a:ext cx="4620825" cy="38635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2350" y="5637860"/>
            <a:ext cx="4620825" cy="38635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492599-ED7A-42F9-883B-3CEA35D203FD}"/>
              </a:ext>
            </a:extLst>
          </p:cNvPr>
          <p:cNvSpPr txBox="1"/>
          <p:nvPr/>
        </p:nvSpPr>
        <p:spPr>
          <a:xfrm>
            <a:off x="610161" y="446023"/>
            <a:ext cx="6096000" cy="36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en-US" altLang="ko-KR" sz="1778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lang="en-US" altLang="ko-KR" sz="8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0F2B9-FB21-48A1-9449-0E964CCEEE6B}"/>
              </a:ext>
            </a:extLst>
          </p:cNvPr>
          <p:cNvSpPr txBox="1"/>
          <p:nvPr/>
        </p:nvSpPr>
        <p:spPr>
          <a:xfrm>
            <a:off x="631550" y="3383286"/>
            <a:ext cx="3605734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934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lang="en-US" altLang="ko-KR" sz="76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0BD45-D5F8-49B8-84C8-6B3D893D0212}"/>
              </a:ext>
            </a:extLst>
          </p:cNvPr>
          <p:cNvSpPr txBox="1"/>
          <p:nvPr/>
        </p:nvSpPr>
        <p:spPr>
          <a:xfrm>
            <a:off x="6661877" y="4224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ko-KR" altLang="en-US" sz="4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 </a:t>
            </a:r>
            <a:endParaRPr lang="en-US" altLang="ko-KR" sz="2400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AEF2C2-E767-4FDD-AC0C-40BCB437866C}"/>
              </a:ext>
            </a:extLst>
          </p:cNvPr>
          <p:cNvSpPr txBox="1"/>
          <p:nvPr/>
        </p:nvSpPr>
        <p:spPr>
          <a:xfrm>
            <a:off x="6706161" y="5091720"/>
            <a:ext cx="426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01 </a:t>
            </a: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프로젝트 소감</a:t>
            </a:r>
            <a:endParaRPr kumimoji="0" lang="en-US" altLang="ko-KR" sz="2133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609630">
              <a:defRPr/>
            </a:pPr>
            <a:endParaRPr lang="en-US" altLang="ko-KR" sz="1067" b="1" dirty="0">
              <a:solidFill>
                <a:prstClr val="black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69B706-B87C-9DA3-7755-F7908B11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295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6A827B6-6A9D-2FF3-258F-689FBAD8E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697220"/>
              </p:ext>
            </p:extLst>
          </p:nvPr>
        </p:nvGraphicFramePr>
        <p:xfrm>
          <a:off x="1648990" y="1532954"/>
          <a:ext cx="8966200" cy="514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4218083738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415672613"/>
                    </a:ext>
                  </a:extLst>
                </a:gridCol>
              </a:tblGrid>
              <a:tr h="129291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이번 프로젝트를 통해서 쉽게 접해볼 수 없는 컨설팅이라는 분야를 배울 수 있어서 의미 있는 경험을 할 수 있었고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처음 프로젝트 팀장이라는 역할을 맡아봐서 미숙하고 서툰 모습도 많았었는데 이를 통해 많은 것을 배울 수 있었던 의미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있었던 프로젝트라 생각합니다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630785"/>
                  </a:ext>
                </a:extLst>
              </a:tr>
              <a:tr h="40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김백현</a:t>
                      </a: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832369"/>
                  </a:ext>
                </a:extLst>
              </a:tr>
              <a:tr h="13035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컨설팅 실무를 주도적으로 진행하고 교육 외의 클라우드 서비스를 사용해보는 시간이 되었습니다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쉽지 않았지만 조장을 중심으로 원활한 팀워크가 형성되어 여러 방면으로 역량을 올릴 수 있는 경험이 되었습니다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520535"/>
                  </a:ext>
                </a:extLst>
              </a:tr>
              <a:tr h="40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김다빈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28741"/>
                  </a:ext>
                </a:extLst>
              </a:tr>
              <a:tr h="13040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처음 접해보는 보안 컨설팅 프로젝트라 많은 시행착오와 어려움을 겪었는데 그 때마다 팀원들과 토론하고 방향성을 구상하며  프로젝트를 잘 마무리 할 수 있었습니다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이번 경험을 통해 발전해 대규모 프로젝트도 도전해보고 싶은 용기가 생겼습니다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444227"/>
                  </a:ext>
                </a:extLst>
              </a:tr>
              <a:tr h="438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석우영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44929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소감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346;p7">
            <a:extLst>
              <a:ext uri="{FF2B5EF4-FFF2-40B4-BE49-F238E27FC236}">
                <a16:creationId xmlns:a16="http://schemas.microsoft.com/office/drawing/2014/main" id="{F19F1811-EC36-964A-3401-A4D4E2C50535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1A166A-DEC9-E0E7-21C7-C5AA0E74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ADA7D3A-E41D-8EC6-1231-25EC675A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82" y="2486644"/>
            <a:ext cx="4933379" cy="3375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선정 배경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CAA56-9C28-481D-928C-6AAD7F12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72" y="2331726"/>
            <a:ext cx="4963419" cy="358747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580D57-ECBF-4D6A-9090-89E614BA5C97}"/>
              </a:ext>
            </a:extLst>
          </p:cNvPr>
          <p:cNvSpPr/>
          <p:nvPr/>
        </p:nvSpPr>
        <p:spPr>
          <a:xfrm>
            <a:off x="1884333" y="5352235"/>
            <a:ext cx="3379695" cy="319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8FD4C2-9A77-45A0-A2DA-4B19B5B0817B}"/>
              </a:ext>
            </a:extLst>
          </p:cNvPr>
          <p:cNvSpPr/>
          <p:nvPr/>
        </p:nvSpPr>
        <p:spPr>
          <a:xfrm>
            <a:off x="6345682" y="2486644"/>
            <a:ext cx="4850638" cy="397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05AC5E-FEA2-4CE0-ADEC-13B6705029F0}"/>
              </a:ext>
            </a:extLst>
          </p:cNvPr>
          <p:cNvSpPr txBox="1"/>
          <p:nvPr/>
        </p:nvSpPr>
        <p:spPr>
          <a:xfrm>
            <a:off x="2715385" y="5910450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lt"/>
                <a:hlinkClick r:id="rId5" action="ppaction://hlinksldjump"/>
              </a:rPr>
              <a:t>[</a:t>
            </a:r>
            <a:r>
              <a:rPr lang="ko-KR" altLang="en-US" sz="1200" dirty="0">
                <a:latin typeface="+mj-lt"/>
                <a:hlinkClick r:id="rId5" action="ppaction://hlinksldjump"/>
              </a:rPr>
              <a:t>자료 </a:t>
            </a:r>
            <a:r>
              <a:rPr lang="en-US" altLang="ko-KR" sz="1200" dirty="0">
                <a:latin typeface="+mj-lt"/>
                <a:hlinkClick r:id="rId5" action="ppaction://hlinksldjump"/>
              </a:rPr>
              <a:t>1]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FF6F9-1A04-4C8F-94F4-D4AB3E2AFDFA}"/>
              </a:ext>
            </a:extLst>
          </p:cNvPr>
          <p:cNvSpPr txBox="1"/>
          <p:nvPr/>
        </p:nvSpPr>
        <p:spPr>
          <a:xfrm>
            <a:off x="7953578" y="5780705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5" action="ppaction://hlinksldjump"/>
              </a:rPr>
              <a:t>[</a:t>
            </a:r>
            <a:r>
              <a:rPr lang="ko-KR" altLang="en-US" sz="1200" dirty="0">
                <a:hlinkClick r:id="rId5" action="ppaction://hlinksldjump"/>
              </a:rPr>
              <a:t>자료 </a:t>
            </a:r>
            <a:r>
              <a:rPr lang="en-US" altLang="ko-KR" sz="1200" dirty="0">
                <a:hlinkClick r:id="rId5" action="ppaction://hlinksldjump"/>
              </a:rPr>
              <a:t>2]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A8312C-83F8-4521-A5D9-26B7A61A3236}"/>
              </a:ext>
            </a:extLst>
          </p:cNvPr>
          <p:cNvSpPr txBox="1"/>
          <p:nvPr/>
        </p:nvSpPr>
        <p:spPr>
          <a:xfrm>
            <a:off x="876068" y="1490446"/>
            <a:ext cx="990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lang="ko-KR" altLang="en-US" sz="2200" b="1" kern="0" dirty="0">
                <a:solidFill>
                  <a:srgbClr val="3D4965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헬스케어 분야에 </a:t>
            </a:r>
            <a:r>
              <a:rPr lang="ko-KR" altLang="en-US" sz="2400" b="1" dirty="0">
                <a:solidFill>
                  <a:srgbClr val="3D4965"/>
                </a:solidFill>
              </a:rPr>
              <a:t>대한 관심↑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2101AC-9ABE-4936-8873-A299993096F4}"/>
              </a:ext>
            </a:extLst>
          </p:cNvPr>
          <p:cNvSpPr/>
          <p:nvPr/>
        </p:nvSpPr>
        <p:spPr>
          <a:xfrm>
            <a:off x="995680" y="2242695"/>
            <a:ext cx="5238193" cy="395959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1B7B9-206C-475D-A9A6-FF86A8BFC0F9}"/>
              </a:ext>
            </a:extLst>
          </p:cNvPr>
          <p:cNvSpPr/>
          <p:nvPr/>
        </p:nvSpPr>
        <p:spPr>
          <a:xfrm>
            <a:off x="6229506" y="2242695"/>
            <a:ext cx="5014575" cy="395959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6F152-5A3E-EA94-467C-7345FCB0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396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소감</a:t>
            </a:r>
            <a:endParaRPr lang="en-US" altLang="ko-KR" sz="24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후기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FA716DC9-3F04-72A5-B424-1D4EDD37E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86500"/>
              </p:ext>
            </p:extLst>
          </p:nvPr>
        </p:nvGraphicFramePr>
        <p:xfrm>
          <a:off x="1648990" y="1532954"/>
          <a:ext cx="8966200" cy="514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4218083738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2415672613"/>
                    </a:ext>
                  </a:extLst>
                </a:gridCol>
              </a:tblGrid>
              <a:tr h="129291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보안 컨설팅은 처음이라 힘들었지만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강사님들과 멘토님이 잘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</a:rPr>
                        <a:t>이끌어주셔서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 무사히 끝낼 수 있었습니다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보안 컨설팅의 전반적인 흐름을 알 수 있는 좋은 시간이었습니다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630785"/>
                  </a:ext>
                </a:extLst>
              </a:tr>
              <a:tr h="40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도규탁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832369"/>
                  </a:ext>
                </a:extLst>
              </a:tr>
              <a:tr h="13035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학습한 것을 프로젝트에 적용해보면서 실무의 관점에서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</a:rPr>
                        <a:t>생각해볼수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 있는 좋은 시간이었다고 생각합니다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결과를 도출하는 과정이 쉽지만은 않았지만 협업의 시너지를 통해 극복하면서 성취감을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</a:rPr>
                        <a:t>느낄수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 있었습니다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520535"/>
                  </a:ext>
                </a:extLst>
              </a:tr>
              <a:tr h="40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김우중</a:t>
                      </a: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28741"/>
                  </a:ext>
                </a:extLst>
              </a:tr>
              <a:tr h="13040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클라우드 컨설팅을 위한 업무 프로세스가 체계적인 것을 알게 되었습니다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일정을 관리하고 중간 산출물을 도출하는 과정이 힘들었지만 팀원들과 협업 덕분에 잘 진행할 수 있었습니다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444227"/>
                  </a:ext>
                </a:extLst>
              </a:tr>
              <a:tr h="438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고해준</a:t>
                      </a: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44929"/>
                  </a:ext>
                </a:extLst>
              </a:tr>
            </a:tbl>
          </a:graphicData>
        </a:graphic>
      </p:graphicFrame>
      <p:sp>
        <p:nvSpPr>
          <p:cNvPr id="10" name="Google Shape;346;p7">
            <a:extLst>
              <a:ext uri="{FF2B5EF4-FFF2-40B4-BE49-F238E27FC236}">
                <a16:creationId xmlns:a16="http://schemas.microsoft.com/office/drawing/2014/main" id="{C29CA1D2-974A-62D4-E2EB-6776511B2870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EED494-1AF3-62F8-8056-A6265DBA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554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64919-1F7A-422D-9D04-D566F4F24A2B}"/>
              </a:ext>
            </a:extLst>
          </p:cNvPr>
          <p:cNvSpPr txBox="1"/>
          <p:nvPr/>
        </p:nvSpPr>
        <p:spPr>
          <a:xfrm>
            <a:off x="4238566" y="2405378"/>
            <a:ext cx="3886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Q</a:t>
            </a: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&amp;</a:t>
            </a:r>
            <a:r>
              <a: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A</a:t>
            </a:r>
            <a:endParaRPr kumimoji="0" lang="ko-KR" altLang="en-US" sz="1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61D1D-141E-482E-BA7E-EC96A83E0B78}"/>
              </a:ext>
            </a:extLst>
          </p:cNvPr>
          <p:cNvSpPr txBox="1"/>
          <p:nvPr/>
        </p:nvSpPr>
        <p:spPr>
          <a:xfrm>
            <a:off x="205298" y="194588"/>
            <a:ext cx="6529136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6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F35E0C-6DFA-715F-816D-8E739720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541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4880" y="1809417"/>
            <a:ext cx="1113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박규준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롯데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사업 본격 가동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…, SBS Biz, 22.05.31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https://biz.sbs.co.kr/article/20000064976?division=NAVER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880" y="2484188"/>
            <a:ext cx="1113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원은미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바이오 산업과 함께 떠오른 디지털 헬스케어 분야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메트로신문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22.06.02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fr-F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metroseoul.co.kr/article/20220602500582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880" y="3158959"/>
            <a:ext cx="1113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고정민 기자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디지털 헬스케어에서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'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'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는 피할 수 없는 현실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...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하지만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?,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청년의사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21.11.03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	https://www.docdocdoc.co.kr/news/articleView.html?idxno=2016222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4880" y="3833730"/>
            <a:ext cx="118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보건복지부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(21.04.27), </a:t>
            </a:r>
            <a:r>
              <a: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공유</a:t>
            </a:r>
            <a:r>
              <a:rPr kumimoji="0" lang="en-US" altLang="ko-KR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연계</a:t>
            </a:r>
            <a:r>
              <a:rPr kumimoji="0" lang="en-US" altLang="ko-KR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 생태계 조성을 위한 보건의료데이터 표준화 </a:t>
            </a:r>
            <a:r>
              <a:rPr kumimoji="0" lang="ko-KR" alt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로드맵</a:t>
            </a:r>
            <a:r>
              <a:rPr kumimoji="0" lang="en-US" altLang="ko-KR" sz="1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[’21~’25]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4880" y="4345043"/>
            <a:ext cx="1113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김윤희 기자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빗발치는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'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'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보안 사고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···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정부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대응책 준비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ZDNet Korea, 21.10.18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	https://zdnet.co.kr/view/?no=20211028170157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E61D1D-141E-482E-BA7E-EC96A83E0B78}"/>
              </a:ext>
            </a:extLst>
          </p:cNvPr>
          <p:cNvSpPr txBox="1"/>
          <p:nvPr/>
        </p:nvSpPr>
        <p:spPr>
          <a:xfrm>
            <a:off x="563644" y="572936"/>
            <a:ext cx="652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References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93306" y="1272111"/>
            <a:ext cx="111301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93306" y="555473"/>
            <a:ext cx="111301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993377-8ACE-98DD-9F4C-05C74CCD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0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359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 전환 배경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 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C52A3101-437E-4E17-86D0-6E85585810A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6539" y="2409263"/>
            <a:ext cx="4859228" cy="34048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392B82-50FF-49F8-A648-7AA96DCC6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59" y="2191710"/>
            <a:ext cx="5185859" cy="38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8CF8FA-D1C7-49C2-9D1F-F82698F7B94D}"/>
              </a:ext>
            </a:extLst>
          </p:cNvPr>
          <p:cNvSpPr txBox="1"/>
          <p:nvPr/>
        </p:nvSpPr>
        <p:spPr>
          <a:xfrm>
            <a:off x="2662827" y="6065121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5" action="ppaction://hlinksldjump"/>
              </a:rPr>
              <a:t>[</a:t>
            </a:r>
            <a:r>
              <a:rPr lang="ko-KR" altLang="en-US" sz="1200" dirty="0">
                <a:hlinkClick r:id="rId5" action="ppaction://hlinksldjump"/>
              </a:rPr>
              <a:t>자료 </a:t>
            </a:r>
            <a:r>
              <a:rPr lang="en-US" altLang="ko-KR" sz="1200" dirty="0">
                <a:hlinkClick r:id="rId5" action="ppaction://hlinksldjump"/>
              </a:rPr>
              <a:t>3]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9CA12-E4E8-4392-9512-E27AC301ED6F}"/>
              </a:ext>
            </a:extLst>
          </p:cNvPr>
          <p:cNvSpPr txBox="1"/>
          <p:nvPr/>
        </p:nvSpPr>
        <p:spPr>
          <a:xfrm>
            <a:off x="7982868" y="5771709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5" action="ppaction://hlinksldjump"/>
              </a:rPr>
              <a:t>[</a:t>
            </a:r>
            <a:r>
              <a:rPr lang="ko-KR" altLang="en-US" sz="1200" dirty="0">
                <a:hlinkClick r:id="rId5" action="ppaction://hlinksldjump"/>
              </a:rPr>
              <a:t>자료 </a:t>
            </a:r>
            <a:r>
              <a:rPr lang="en-US" altLang="ko-KR" sz="1200" dirty="0">
                <a:hlinkClick r:id="rId5" action="ppaction://hlinksldjump"/>
              </a:rPr>
              <a:t>4]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7AAFB5-FE4E-445B-939D-D8E1B2C90BFF}"/>
              </a:ext>
            </a:extLst>
          </p:cNvPr>
          <p:cNvSpPr/>
          <p:nvPr/>
        </p:nvSpPr>
        <p:spPr>
          <a:xfrm>
            <a:off x="955040" y="2072088"/>
            <a:ext cx="5238193" cy="425018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CC11CE-1FDD-4D71-A032-E1BCB8FCFCF6}"/>
              </a:ext>
            </a:extLst>
          </p:cNvPr>
          <p:cNvSpPr/>
          <p:nvPr/>
        </p:nvSpPr>
        <p:spPr>
          <a:xfrm>
            <a:off x="6188866" y="2072088"/>
            <a:ext cx="5014575" cy="425018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DF0FF2-C892-4DED-B38D-106E665877E6}"/>
              </a:ext>
            </a:extLst>
          </p:cNvPr>
          <p:cNvSpPr txBox="1"/>
          <p:nvPr/>
        </p:nvSpPr>
        <p:spPr>
          <a:xfrm>
            <a:off x="827646" y="1490446"/>
            <a:ext cx="1275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lang="ko-KR" altLang="en-US" sz="2000" b="1" dirty="0">
                <a:solidFill>
                  <a:srgbClr val="3D4965"/>
                </a:solidFill>
                <a:latin typeface="Malgun Gothic"/>
                <a:ea typeface="Malgun Gothic"/>
                <a:sym typeface="Malgun Gothic"/>
              </a:rPr>
              <a:t>방대한 데이터를 생성하는 헬스케어 산업에서 확장성</a:t>
            </a:r>
            <a:r>
              <a:rPr lang="en-US" altLang="ko-KR" sz="2000" b="1" dirty="0">
                <a:solidFill>
                  <a:srgbClr val="3D4965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rgbClr val="3D4965"/>
                </a:solidFill>
                <a:latin typeface="Malgun Gothic"/>
                <a:ea typeface="Malgun Gothic"/>
                <a:sym typeface="Malgun Gothic"/>
              </a:rPr>
              <a:t>유연성</a:t>
            </a:r>
            <a:r>
              <a:rPr lang="en-US" altLang="ko-KR" sz="2000" b="1" dirty="0">
                <a:solidFill>
                  <a:srgbClr val="3D4965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rgbClr val="3D4965"/>
                </a:solidFill>
                <a:latin typeface="Malgun Gothic"/>
                <a:ea typeface="Malgun Gothic"/>
                <a:sym typeface="Malgun Gothic"/>
              </a:rPr>
              <a:t>연결성 확보</a:t>
            </a:r>
            <a:endParaRPr lang="en-US" altLang="ko-KR" sz="2000" b="1" dirty="0">
              <a:solidFill>
                <a:srgbClr val="3D4965"/>
              </a:solidFill>
              <a:latin typeface="Malgun Gothic"/>
              <a:ea typeface="Malgun Gothic"/>
              <a:sym typeface="Malgun Gothic"/>
            </a:endParaRPr>
          </a:p>
          <a:p>
            <a:pPr latinLnBrk="0">
              <a:defRPr/>
            </a:pP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E58B77-69BB-B67E-146A-D1C436A6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78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7" y="645777"/>
            <a:ext cx="4915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 보안 필요성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DB41E7-3D43-4B4B-83CC-EE9D8C422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75" y="2240053"/>
            <a:ext cx="4824476" cy="41096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A0A781-40AF-42CA-BA5D-A78C47786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18" y="2240053"/>
            <a:ext cx="4818527" cy="3764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A7866-5E09-4A00-9E66-5DC91E41DAA8}"/>
              </a:ext>
            </a:extLst>
          </p:cNvPr>
          <p:cNvSpPr txBox="1"/>
          <p:nvPr/>
        </p:nvSpPr>
        <p:spPr>
          <a:xfrm>
            <a:off x="2906981" y="5998479"/>
            <a:ext cx="171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hlinkClick r:id="rId5" action="ppaction://hlinksldjump"/>
              </a:rPr>
              <a:t>[</a:t>
            </a:r>
            <a:r>
              <a:rPr lang="ko-KR" altLang="en-US" sz="1200" dirty="0">
                <a:hlinkClick r:id="rId5" action="ppaction://hlinksldjump"/>
              </a:rPr>
              <a:t>자료 </a:t>
            </a:r>
            <a:r>
              <a:rPr lang="en-US" altLang="ko-KR" sz="1200" dirty="0">
                <a:hlinkClick r:id="rId5" action="ppaction://hlinksldjump"/>
              </a:rPr>
              <a:t>5]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D5ED6B-348C-482D-8F04-99B6F0EE5868}"/>
              </a:ext>
            </a:extLst>
          </p:cNvPr>
          <p:cNvSpPr/>
          <p:nvPr/>
        </p:nvSpPr>
        <p:spPr>
          <a:xfrm>
            <a:off x="965200" y="2141040"/>
            <a:ext cx="5238193" cy="425018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C2E47A-61EA-4297-8CE9-DD93DC9933CC}"/>
              </a:ext>
            </a:extLst>
          </p:cNvPr>
          <p:cNvSpPr/>
          <p:nvPr/>
        </p:nvSpPr>
        <p:spPr>
          <a:xfrm>
            <a:off x="6199026" y="2141040"/>
            <a:ext cx="5014575" cy="425018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32F31C-CACA-47BB-B537-165258559C75}"/>
              </a:ext>
            </a:extLst>
          </p:cNvPr>
          <p:cNvSpPr txBox="1"/>
          <p:nvPr/>
        </p:nvSpPr>
        <p:spPr>
          <a:xfrm>
            <a:off x="827646" y="1490446"/>
            <a:ext cx="9902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 </a:t>
            </a:r>
            <a:r>
              <a:rPr lang="ko-KR" altLang="en-US" sz="2200" b="1" kern="0" dirty="0">
                <a:solidFill>
                  <a:srgbClr val="3D4965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 서비스 기업의 보안적 측면 부족 </a:t>
            </a:r>
            <a:r>
              <a:rPr lang="en-US" altLang="ko-KR" sz="1600" b="1" kern="0" dirty="0">
                <a:solidFill>
                  <a:srgbClr val="3D4965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b="1" dirty="0">
                <a:solidFill>
                  <a:srgbClr val="3D4965"/>
                </a:solidFill>
              </a:rPr>
              <a:t>개인정보 유출 사고 사례 有</a:t>
            </a:r>
            <a:r>
              <a:rPr lang="en-US" altLang="ko-KR" sz="1600" b="1" dirty="0">
                <a:solidFill>
                  <a:srgbClr val="3D4965"/>
                </a:solidFill>
              </a:rPr>
              <a:t>)</a:t>
            </a:r>
            <a:endParaRPr lang="ko-KR" altLang="en-US" sz="2400" b="1" dirty="0">
              <a:solidFill>
                <a:srgbClr val="3D4965"/>
              </a:solidFill>
            </a:endParaRPr>
          </a:p>
          <a:p>
            <a:pPr latinLnBrk="0">
              <a:defRPr/>
            </a:pP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A73BC6-04C7-A672-D7BA-1AA95889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3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7" y="645777"/>
            <a:ext cx="445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 컨셉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" name="Google Shape;397;p12">
            <a:extLst>
              <a:ext uri="{FF2B5EF4-FFF2-40B4-BE49-F238E27FC236}">
                <a16:creationId xmlns:a16="http://schemas.microsoft.com/office/drawing/2014/main" id="{072CAD48-2E51-4DF0-9774-870728106D9A}"/>
              </a:ext>
            </a:extLst>
          </p:cNvPr>
          <p:cNvGrpSpPr/>
          <p:nvPr/>
        </p:nvGrpSpPr>
        <p:grpSpPr>
          <a:xfrm>
            <a:off x="-386995" y="-468587"/>
            <a:ext cx="9785123" cy="9785123"/>
            <a:chOff x="1667380" y="-1113366"/>
            <a:chExt cx="14677684" cy="14677684"/>
          </a:xfrm>
        </p:grpSpPr>
        <p:grpSp>
          <p:nvGrpSpPr>
            <p:cNvPr id="14" name="Google Shape;398;p12">
              <a:extLst>
                <a:ext uri="{FF2B5EF4-FFF2-40B4-BE49-F238E27FC236}">
                  <a16:creationId xmlns:a16="http://schemas.microsoft.com/office/drawing/2014/main" id="{8C4444E8-A96E-4CA8-8A74-629E1ABE62F7}"/>
                </a:ext>
              </a:extLst>
            </p:cNvPr>
            <p:cNvGrpSpPr/>
            <p:nvPr/>
          </p:nvGrpSpPr>
          <p:grpSpPr>
            <a:xfrm>
              <a:off x="1667380" y="-1113366"/>
              <a:ext cx="14677684" cy="14677684"/>
              <a:chOff x="1667380" y="-1113366"/>
              <a:chExt cx="14677684" cy="14677684"/>
            </a:xfrm>
          </p:grpSpPr>
          <p:pic>
            <p:nvPicPr>
              <p:cNvPr id="26" name="Google Shape;399;p12">
                <a:extLst>
                  <a:ext uri="{FF2B5EF4-FFF2-40B4-BE49-F238E27FC236}">
                    <a16:creationId xmlns:a16="http://schemas.microsoft.com/office/drawing/2014/main" id="{CFD2D4D5-A376-497D-ADFC-6266FA08BDF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2700000">
                <a:off x="3816877" y="1036131"/>
                <a:ext cx="10378690" cy="103786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400;p12">
                <a:extLst>
                  <a:ext uri="{FF2B5EF4-FFF2-40B4-BE49-F238E27FC236}">
                    <a16:creationId xmlns:a16="http://schemas.microsoft.com/office/drawing/2014/main" id="{9B061681-1846-4664-9165-56808106E28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2700000">
                <a:off x="6270418" y="3489672"/>
                <a:ext cx="5189345" cy="51893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Google Shape;401;p12">
              <a:extLst>
                <a:ext uri="{FF2B5EF4-FFF2-40B4-BE49-F238E27FC236}">
                  <a16:creationId xmlns:a16="http://schemas.microsoft.com/office/drawing/2014/main" id="{8409649C-04AB-4448-99C9-752BD6C44594}"/>
                </a:ext>
              </a:extLst>
            </p:cNvPr>
            <p:cNvSpPr txBox="1"/>
            <p:nvPr/>
          </p:nvSpPr>
          <p:spPr>
            <a:xfrm>
              <a:off x="9027985" y="6099486"/>
              <a:ext cx="3609807" cy="492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1733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Health Check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402;p12">
              <a:extLst>
                <a:ext uri="{FF2B5EF4-FFF2-40B4-BE49-F238E27FC236}">
                  <a16:creationId xmlns:a16="http://schemas.microsoft.com/office/drawing/2014/main" id="{66105874-9DA2-470F-AB65-58F2207B7DF7}"/>
                </a:ext>
              </a:extLst>
            </p:cNvPr>
            <p:cNvSpPr txBox="1"/>
            <p:nvPr/>
          </p:nvSpPr>
          <p:spPr>
            <a:xfrm>
              <a:off x="7060184" y="8079876"/>
              <a:ext cx="3609807" cy="492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1733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Emergency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03;p12">
              <a:extLst>
                <a:ext uri="{FF2B5EF4-FFF2-40B4-BE49-F238E27FC236}">
                  <a16:creationId xmlns:a16="http://schemas.microsoft.com/office/drawing/2014/main" id="{DB7F74B1-F443-4216-8D57-CF2E8F629C58}"/>
                </a:ext>
              </a:extLst>
            </p:cNvPr>
            <p:cNvSpPr txBox="1"/>
            <p:nvPr/>
          </p:nvSpPr>
          <p:spPr>
            <a:xfrm>
              <a:off x="5095118" y="6099486"/>
              <a:ext cx="3609807" cy="492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1733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Home Training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404;p12">
              <a:extLst>
                <a:ext uri="{FF2B5EF4-FFF2-40B4-BE49-F238E27FC236}">
                  <a16:creationId xmlns:a16="http://schemas.microsoft.com/office/drawing/2014/main" id="{AD508023-E204-4CE0-B040-972E38A0D23E}"/>
                </a:ext>
              </a:extLst>
            </p:cNvPr>
            <p:cNvSpPr txBox="1"/>
            <p:nvPr/>
          </p:nvSpPr>
          <p:spPr>
            <a:xfrm>
              <a:off x="7060184" y="4096342"/>
              <a:ext cx="3609807" cy="492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1733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Medical Check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405;p12">
              <a:extLst>
                <a:ext uri="{FF2B5EF4-FFF2-40B4-BE49-F238E27FC236}">
                  <a16:creationId xmlns:a16="http://schemas.microsoft.com/office/drawing/2014/main" id="{54D38D21-FE65-49C3-9BB3-09929731B05B}"/>
                </a:ext>
              </a:extLst>
            </p:cNvPr>
            <p:cNvSpPr txBox="1"/>
            <p:nvPr/>
          </p:nvSpPr>
          <p:spPr>
            <a:xfrm>
              <a:off x="9404359" y="5226252"/>
              <a:ext cx="2857011" cy="93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3667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406;p12">
              <a:extLst>
                <a:ext uri="{FF2B5EF4-FFF2-40B4-BE49-F238E27FC236}">
                  <a16:creationId xmlns:a16="http://schemas.microsoft.com/office/drawing/2014/main" id="{136C4E92-F502-4338-9DEC-9FF33C161001}"/>
                </a:ext>
              </a:extLst>
            </p:cNvPr>
            <p:cNvSpPr txBox="1"/>
            <p:nvPr/>
          </p:nvSpPr>
          <p:spPr>
            <a:xfrm>
              <a:off x="7436617" y="7206648"/>
              <a:ext cx="2857011" cy="93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3667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407;p12">
              <a:extLst>
                <a:ext uri="{FF2B5EF4-FFF2-40B4-BE49-F238E27FC236}">
                  <a16:creationId xmlns:a16="http://schemas.microsoft.com/office/drawing/2014/main" id="{38DB978F-D463-4F2C-A40A-723D8C311DDE}"/>
                </a:ext>
              </a:extLst>
            </p:cNvPr>
            <p:cNvSpPr txBox="1"/>
            <p:nvPr/>
          </p:nvSpPr>
          <p:spPr>
            <a:xfrm>
              <a:off x="5471519" y="5226252"/>
              <a:ext cx="2857011" cy="93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3667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408;p12">
              <a:extLst>
                <a:ext uri="{FF2B5EF4-FFF2-40B4-BE49-F238E27FC236}">
                  <a16:creationId xmlns:a16="http://schemas.microsoft.com/office/drawing/2014/main" id="{362EA2DB-D1D6-4E03-8FE1-32C6F44A048B}"/>
                </a:ext>
              </a:extLst>
            </p:cNvPr>
            <p:cNvSpPr txBox="1"/>
            <p:nvPr/>
          </p:nvSpPr>
          <p:spPr>
            <a:xfrm>
              <a:off x="7436585" y="3223111"/>
              <a:ext cx="2857011" cy="938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 defTabSz="609630" latinLnBrk="0">
                <a:buClr>
                  <a:srgbClr val="000000"/>
                </a:buClr>
              </a:pPr>
              <a:r>
                <a:rPr lang="en-US" sz="3667" b="1" kern="0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" name="Google Shape;409;p12">
            <a:extLst>
              <a:ext uri="{FF2B5EF4-FFF2-40B4-BE49-F238E27FC236}">
                <a16:creationId xmlns:a16="http://schemas.microsoft.com/office/drawing/2014/main" id="{6113FD06-6A1E-49A9-BE6E-134D4C0A1CDD}"/>
              </a:ext>
            </a:extLst>
          </p:cNvPr>
          <p:cNvSpPr txBox="1"/>
          <p:nvPr/>
        </p:nvSpPr>
        <p:spPr>
          <a:xfrm>
            <a:off x="254342" y="1641800"/>
            <a:ext cx="8314270" cy="5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</a:pPr>
            <a:r>
              <a:rPr lang="en-US" sz="3200" b="1" kern="0" dirty="0">
                <a:solidFill>
                  <a:srgbClr val="2F4F95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</a:t>
            </a:r>
            <a:endParaRPr sz="1200" b="1" kern="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" name="Google Shape;410;p12">
            <a:extLst>
              <a:ext uri="{FF2B5EF4-FFF2-40B4-BE49-F238E27FC236}">
                <a16:creationId xmlns:a16="http://schemas.microsoft.com/office/drawing/2014/main" id="{70281FD2-984E-4393-B56B-5AE29BF5293F}"/>
              </a:ext>
            </a:extLst>
          </p:cNvPr>
          <p:cNvGrpSpPr/>
          <p:nvPr/>
        </p:nvGrpSpPr>
        <p:grpSpPr>
          <a:xfrm>
            <a:off x="7743923" y="4401474"/>
            <a:ext cx="3146969" cy="597091"/>
            <a:chOff x="13675850" y="6211105"/>
            <a:chExt cx="4720454" cy="895636"/>
          </a:xfrm>
        </p:grpSpPr>
        <p:sp>
          <p:nvSpPr>
            <p:cNvPr id="30" name="Google Shape;411;p12">
              <a:extLst>
                <a:ext uri="{FF2B5EF4-FFF2-40B4-BE49-F238E27FC236}">
                  <a16:creationId xmlns:a16="http://schemas.microsoft.com/office/drawing/2014/main" id="{C06A0F1D-077F-47B4-AF8A-3E0B76A98739}"/>
                </a:ext>
              </a:extLst>
            </p:cNvPr>
            <p:cNvSpPr txBox="1"/>
            <p:nvPr/>
          </p:nvSpPr>
          <p:spPr>
            <a:xfrm>
              <a:off x="14061334" y="6737449"/>
              <a:ext cx="4334970" cy="369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위험한 상황이 감지되면 긴급연락</a:t>
              </a:r>
              <a:endParaRPr sz="1200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412;p12">
              <a:extLst>
                <a:ext uri="{FF2B5EF4-FFF2-40B4-BE49-F238E27FC236}">
                  <a16:creationId xmlns:a16="http://schemas.microsoft.com/office/drawing/2014/main" id="{E5FE2189-FB61-4A6D-8F8E-3E5302679527}"/>
                </a:ext>
              </a:extLst>
            </p:cNvPr>
            <p:cNvSpPr txBox="1"/>
            <p:nvPr/>
          </p:nvSpPr>
          <p:spPr>
            <a:xfrm>
              <a:off x="14061334" y="6211105"/>
              <a:ext cx="433497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Emergency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413;p12">
              <a:extLst>
                <a:ext uri="{FF2B5EF4-FFF2-40B4-BE49-F238E27FC236}">
                  <a16:creationId xmlns:a16="http://schemas.microsoft.com/office/drawing/2014/main" id="{85D8437D-EB49-435C-ABFA-7BD45E2B2D4E}"/>
                </a:ext>
              </a:extLst>
            </p:cNvPr>
            <p:cNvSpPr txBox="1"/>
            <p:nvPr/>
          </p:nvSpPr>
          <p:spPr>
            <a:xfrm>
              <a:off x="13675850" y="6215548"/>
              <a:ext cx="92939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3.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" name="Google Shape;414;p12">
            <a:extLst>
              <a:ext uri="{FF2B5EF4-FFF2-40B4-BE49-F238E27FC236}">
                <a16:creationId xmlns:a16="http://schemas.microsoft.com/office/drawing/2014/main" id="{75355AC5-D451-4C53-838A-DE1770439B8C}"/>
              </a:ext>
            </a:extLst>
          </p:cNvPr>
          <p:cNvGrpSpPr/>
          <p:nvPr/>
        </p:nvGrpSpPr>
        <p:grpSpPr>
          <a:xfrm>
            <a:off x="7743923" y="5401785"/>
            <a:ext cx="3175537" cy="966423"/>
            <a:chOff x="13675850" y="7896238"/>
            <a:chExt cx="4763306" cy="1449634"/>
          </a:xfrm>
        </p:grpSpPr>
        <p:sp>
          <p:nvSpPr>
            <p:cNvPr id="34" name="Google Shape;415;p12">
              <a:extLst>
                <a:ext uri="{FF2B5EF4-FFF2-40B4-BE49-F238E27FC236}">
                  <a16:creationId xmlns:a16="http://schemas.microsoft.com/office/drawing/2014/main" id="{04D30EF2-A702-40EF-AA2A-030DEF2DF07A}"/>
                </a:ext>
              </a:extLst>
            </p:cNvPr>
            <p:cNvSpPr txBox="1"/>
            <p:nvPr/>
          </p:nvSpPr>
          <p:spPr>
            <a:xfrm>
              <a:off x="14061334" y="8422582"/>
              <a:ext cx="4377822" cy="923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ko-KR" alt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건강정보 분석</a:t>
              </a:r>
              <a:r>
                <a:rPr lang="en-US" altLang="ko-KR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건강</a:t>
              </a:r>
              <a:r>
                <a:rPr lang="en-US" altLang="ko-KR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개선방안 가이드</a:t>
              </a:r>
              <a:endParaRPr lang="en-US" altLang="ko-KR" sz="1200" kern="0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defTabSz="609630" latinLnBrk="0">
                <a:buClr>
                  <a:srgbClr val="000000"/>
                </a:buClr>
              </a:pPr>
              <a:r>
                <a:rPr lang="ko-KR" alt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건강 습관 코칭</a:t>
              </a:r>
              <a:endParaRPr lang="en-US" altLang="ko-KR" sz="1200" kern="0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defTabSz="609630" latinLnBrk="0">
                <a:buClr>
                  <a:srgbClr val="000000"/>
                </a:buClr>
              </a:pPr>
              <a:endParaRPr lang="ko-KR" altLang="en-US" sz="1200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416;p12">
              <a:extLst>
                <a:ext uri="{FF2B5EF4-FFF2-40B4-BE49-F238E27FC236}">
                  <a16:creationId xmlns:a16="http://schemas.microsoft.com/office/drawing/2014/main" id="{99943AD3-CEE4-46A3-989C-F3453168F7A8}"/>
                </a:ext>
              </a:extLst>
            </p:cNvPr>
            <p:cNvSpPr txBox="1"/>
            <p:nvPr/>
          </p:nvSpPr>
          <p:spPr>
            <a:xfrm>
              <a:off x="14061334" y="7896238"/>
              <a:ext cx="4377822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Health Check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Google Shape;417;p12">
              <a:extLst>
                <a:ext uri="{FF2B5EF4-FFF2-40B4-BE49-F238E27FC236}">
                  <a16:creationId xmlns:a16="http://schemas.microsoft.com/office/drawing/2014/main" id="{3C56C159-4319-49C6-8B5A-CC7C35DEF92C}"/>
                </a:ext>
              </a:extLst>
            </p:cNvPr>
            <p:cNvSpPr txBox="1"/>
            <p:nvPr/>
          </p:nvSpPr>
          <p:spPr>
            <a:xfrm>
              <a:off x="13675850" y="7900685"/>
              <a:ext cx="92939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4.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7" name="Google Shape;418;p12">
            <a:extLst>
              <a:ext uri="{FF2B5EF4-FFF2-40B4-BE49-F238E27FC236}">
                <a16:creationId xmlns:a16="http://schemas.microsoft.com/office/drawing/2014/main" id="{F305EBFC-227C-4CC3-9313-5544779DB83B}"/>
              </a:ext>
            </a:extLst>
          </p:cNvPr>
          <p:cNvGrpSpPr/>
          <p:nvPr/>
        </p:nvGrpSpPr>
        <p:grpSpPr>
          <a:xfrm>
            <a:off x="7743923" y="3216497"/>
            <a:ext cx="3163389" cy="781757"/>
            <a:chOff x="13675850" y="4525971"/>
            <a:chExt cx="4745083" cy="1172635"/>
          </a:xfrm>
        </p:grpSpPr>
        <p:sp>
          <p:nvSpPr>
            <p:cNvPr id="38" name="Google Shape;419;p12">
              <a:extLst>
                <a:ext uri="{FF2B5EF4-FFF2-40B4-BE49-F238E27FC236}">
                  <a16:creationId xmlns:a16="http://schemas.microsoft.com/office/drawing/2014/main" id="{CB836063-F1BF-4879-8988-7BAE969B1B20}"/>
                </a:ext>
              </a:extLst>
            </p:cNvPr>
            <p:cNvSpPr txBox="1"/>
            <p:nvPr/>
          </p:nvSpPr>
          <p:spPr>
            <a:xfrm>
              <a:off x="14061333" y="5052315"/>
              <a:ext cx="4359600" cy="646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BMI, 인바디 </a:t>
              </a:r>
              <a:endParaRPr sz="9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걸음수, 운동추적</a:t>
              </a:r>
              <a:endParaRPr sz="1200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420;p12">
              <a:extLst>
                <a:ext uri="{FF2B5EF4-FFF2-40B4-BE49-F238E27FC236}">
                  <a16:creationId xmlns:a16="http://schemas.microsoft.com/office/drawing/2014/main" id="{6D1357D6-6FB2-4F19-A0C5-203CC6505D7F}"/>
                </a:ext>
              </a:extLst>
            </p:cNvPr>
            <p:cNvSpPr txBox="1"/>
            <p:nvPr/>
          </p:nvSpPr>
          <p:spPr>
            <a:xfrm>
              <a:off x="14061333" y="4525971"/>
              <a:ext cx="435960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Home Training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" name="Google Shape;421;p12">
              <a:extLst>
                <a:ext uri="{FF2B5EF4-FFF2-40B4-BE49-F238E27FC236}">
                  <a16:creationId xmlns:a16="http://schemas.microsoft.com/office/drawing/2014/main" id="{3BCDEBEA-D9BC-4074-B1A6-81EF846154E0}"/>
                </a:ext>
              </a:extLst>
            </p:cNvPr>
            <p:cNvSpPr txBox="1"/>
            <p:nvPr/>
          </p:nvSpPr>
          <p:spPr>
            <a:xfrm>
              <a:off x="13675850" y="4530409"/>
              <a:ext cx="929389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" name="Google Shape;422;p12">
            <a:extLst>
              <a:ext uri="{FF2B5EF4-FFF2-40B4-BE49-F238E27FC236}">
                <a16:creationId xmlns:a16="http://schemas.microsoft.com/office/drawing/2014/main" id="{47BF2DA5-56AB-446A-A09B-CF5BDEC0F8CA}"/>
              </a:ext>
            </a:extLst>
          </p:cNvPr>
          <p:cNvGrpSpPr/>
          <p:nvPr/>
        </p:nvGrpSpPr>
        <p:grpSpPr>
          <a:xfrm>
            <a:off x="7728705" y="2031519"/>
            <a:ext cx="3163368" cy="781757"/>
            <a:chOff x="13653024" y="2840838"/>
            <a:chExt cx="4745052" cy="1172635"/>
          </a:xfrm>
        </p:grpSpPr>
        <p:sp>
          <p:nvSpPr>
            <p:cNvPr id="43" name="Google Shape;423;p12">
              <a:extLst>
                <a:ext uri="{FF2B5EF4-FFF2-40B4-BE49-F238E27FC236}">
                  <a16:creationId xmlns:a16="http://schemas.microsoft.com/office/drawing/2014/main" id="{A11C795B-FB47-46E7-8BB0-67E75E4B1D32}"/>
                </a:ext>
              </a:extLst>
            </p:cNvPr>
            <p:cNvSpPr txBox="1"/>
            <p:nvPr/>
          </p:nvSpPr>
          <p:spPr>
            <a:xfrm>
              <a:off x="14038476" y="3367182"/>
              <a:ext cx="4359600" cy="646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심전도, 심박수</a:t>
              </a:r>
              <a:endParaRPr sz="933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defTabSz="609630" latinLnBrk="0">
                <a:buClr>
                  <a:srgbClr val="000000"/>
                </a:buClr>
              </a:pPr>
              <a:r>
                <a:rPr lang="en-US" sz="1200" kern="0" dirty="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산소포화도, 혈압</a:t>
              </a:r>
              <a:endParaRPr sz="1200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" name="Google Shape;424;p12">
              <a:extLst>
                <a:ext uri="{FF2B5EF4-FFF2-40B4-BE49-F238E27FC236}">
                  <a16:creationId xmlns:a16="http://schemas.microsoft.com/office/drawing/2014/main" id="{A03C2B38-BA66-4794-B431-F34E9C5C9539}"/>
                </a:ext>
              </a:extLst>
            </p:cNvPr>
            <p:cNvSpPr txBox="1"/>
            <p:nvPr/>
          </p:nvSpPr>
          <p:spPr>
            <a:xfrm>
              <a:off x="14038476" y="2840838"/>
              <a:ext cx="435960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Medical Check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425;p12">
              <a:extLst>
                <a:ext uri="{FF2B5EF4-FFF2-40B4-BE49-F238E27FC236}">
                  <a16:creationId xmlns:a16="http://schemas.microsoft.com/office/drawing/2014/main" id="{B4E654C3-7CEF-4F64-8ABF-82A3DAC0AD78}"/>
                </a:ext>
              </a:extLst>
            </p:cNvPr>
            <p:cNvSpPr txBox="1"/>
            <p:nvPr/>
          </p:nvSpPr>
          <p:spPr>
            <a:xfrm>
              <a:off x="13653024" y="2845279"/>
              <a:ext cx="929390" cy="461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defTabSz="609630" latinLnBrk="0">
                <a:buClr>
                  <a:srgbClr val="000000"/>
                </a:buClr>
              </a:pPr>
              <a:r>
                <a:rPr lang="en-US" sz="1600" b="1" kern="0" dirty="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endParaRPr sz="1200" b="1" kern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49C6EE-53CA-247C-77B4-C3347E42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8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4515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 컨셉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B425FF7-AF28-4E27-8468-76154D95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820" y="3965605"/>
            <a:ext cx="2468181" cy="1532413"/>
          </a:xfrm>
          <a:prstGeom prst="rect">
            <a:avLst/>
          </a:prstGeom>
        </p:spPr>
      </p:pic>
      <p:grpSp>
        <p:nvGrpSpPr>
          <p:cNvPr id="51" name="그룹 1002">
            <a:extLst>
              <a:ext uri="{FF2B5EF4-FFF2-40B4-BE49-F238E27FC236}">
                <a16:creationId xmlns:a16="http://schemas.microsoft.com/office/drawing/2014/main" id="{35AB2D47-3318-4EFD-9A47-24DBD16947A7}"/>
              </a:ext>
            </a:extLst>
          </p:cNvPr>
          <p:cNvGrpSpPr/>
          <p:nvPr/>
        </p:nvGrpSpPr>
        <p:grpSpPr>
          <a:xfrm>
            <a:off x="2259870" y="4022903"/>
            <a:ext cx="549999" cy="860771"/>
            <a:chOff x="247203" y="827586"/>
            <a:chExt cx="2879977" cy="6171429"/>
          </a:xfrm>
        </p:grpSpPr>
        <p:pic>
          <p:nvPicPr>
            <p:cNvPr id="52" name="Object 5">
              <a:extLst>
                <a:ext uri="{FF2B5EF4-FFF2-40B4-BE49-F238E27FC236}">
                  <a16:creationId xmlns:a16="http://schemas.microsoft.com/office/drawing/2014/main" id="{570A5129-8ACA-4557-BC59-6E779668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03" y="827586"/>
              <a:ext cx="2879977" cy="6171429"/>
            </a:xfrm>
            <a:prstGeom prst="rect">
              <a:avLst/>
            </a:prstGeom>
          </p:spPr>
        </p:pic>
      </p:grpSp>
      <p:grpSp>
        <p:nvGrpSpPr>
          <p:cNvPr id="65" name="그룹 1001">
            <a:extLst>
              <a:ext uri="{FF2B5EF4-FFF2-40B4-BE49-F238E27FC236}">
                <a16:creationId xmlns:a16="http://schemas.microsoft.com/office/drawing/2014/main" id="{712D4ED9-4CDF-42EF-B216-56204447FB0B}"/>
              </a:ext>
            </a:extLst>
          </p:cNvPr>
          <p:cNvGrpSpPr/>
          <p:nvPr/>
        </p:nvGrpSpPr>
        <p:grpSpPr>
          <a:xfrm>
            <a:off x="1503405" y="4017407"/>
            <a:ext cx="549999" cy="860771"/>
            <a:chOff x="804957" y="1194575"/>
            <a:chExt cx="1378831" cy="2765251"/>
          </a:xfrm>
        </p:grpSpPr>
        <p:pic>
          <p:nvPicPr>
            <p:cNvPr id="66" name="Object 2">
              <a:extLst>
                <a:ext uri="{FF2B5EF4-FFF2-40B4-BE49-F238E27FC236}">
                  <a16:creationId xmlns:a16="http://schemas.microsoft.com/office/drawing/2014/main" id="{5C6C511B-B466-44C4-A1D4-6CF45DE58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957" y="1194575"/>
              <a:ext cx="1378831" cy="27652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774573-2352-442F-ABB5-08220ABB0EBE}"/>
              </a:ext>
            </a:extLst>
          </p:cNvPr>
          <p:cNvGrpSpPr/>
          <p:nvPr/>
        </p:nvGrpSpPr>
        <p:grpSpPr>
          <a:xfrm>
            <a:off x="4496332" y="4109557"/>
            <a:ext cx="3197812" cy="1995741"/>
            <a:chOff x="2642970" y="1444457"/>
            <a:chExt cx="3197812" cy="199574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12D247B-A721-4B5D-875C-7C1D9E23B87E}"/>
                </a:ext>
              </a:extLst>
            </p:cNvPr>
            <p:cNvSpPr/>
            <p:nvPr/>
          </p:nvSpPr>
          <p:spPr>
            <a:xfrm>
              <a:off x="2654301" y="1444457"/>
              <a:ext cx="3186481" cy="1995741"/>
            </a:xfrm>
            <a:prstGeom prst="roundRect">
              <a:avLst/>
            </a:prstGeom>
            <a:noFill/>
            <a:ln>
              <a:solidFill>
                <a:srgbClr val="338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SK </a:t>
              </a:r>
              <a:r>
                <a:rPr lang="ko-KR" altLang="en-US" b="1" dirty="0">
                  <a:solidFill>
                    <a:schemeClr val="tx1"/>
                  </a:solidFill>
                </a:rPr>
                <a:t>헬스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 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CBD8914-DE58-47A1-83EC-D18D61D56B38}"/>
                </a:ext>
              </a:extLst>
            </p:cNvPr>
            <p:cNvGrpSpPr/>
            <p:nvPr/>
          </p:nvGrpSpPr>
          <p:grpSpPr>
            <a:xfrm>
              <a:off x="3661093" y="1904095"/>
              <a:ext cx="1008609" cy="670972"/>
              <a:chOff x="1375491" y="3441396"/>
              <a:chExt cx="1008609" cy="670972"/>
            </a:xfrm>
          </p:grpSpPr>
          <p:grpSp>
            <p:nvGrpSpPr>
              <p:cNvPr id="55" name="그룹 1001">
                <a:extLst>
                  <a:ext uri="{FF2B5EF4-FFF2-40B4-BE49-F238E27FC236}">
                    <a16:creationId xmlns:a16="http://schemas.microsoft.com/office/drawing/2014/main" id="{7D1851AD-2D13-4D8F-9FFD-DAB3EEA9DA99}"/>
                  </a:ext>
                </a:extLst>
              </p:cNvPr>
              <p:cNvGrpSpPr/>
              <p:nvPr/>
            </p:nvGrpSpPr>
            <p:grpSpPr>
              <a:xfrm>
                <a:off x="1634361" y="3441396"/>
                <a:ext cx="533965" cy="402365"/>
                <a:chOff x="738879" y="589526"/>
                <a:chExt cx="2508310" cy="2259290"/>
              </a:xfrm>
            </p:grpSpPr>
            <p:pic>
              <p:nvPicPr>
                <p:cNvPr id="56" name="Object 2">
                  <a:extLst>
                    <a:ext uri="{FF2B5EF4-FFF2-40B4-BE49-F238E27FC236}">
                      <a16:creationId xmlns:a16="http://schemas.microsoft.com/office/drawing/2014/main" id="{7F7E23AA-CB03-4E76-84F2-AB402AE694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8879" y="589526"/>
                  <a:ext cx="2508310" cy="2259290"/>
                </a:xfrm>
                <a:prstGeom prst="rect">
                  <a:avLst/>
                </a:prstGeom>
              </p:spPr>
            </p:pic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8C3288-AE35-4FA0-B1C2-92DA2BFE4584}"/>
                  </a:ext>
                </a:extLst>
              </p:cNvPr>
              <p:cNvSpPr txBox="1"/>
              <p:nvPr/>
            </p:nvSpPr>
            <p:spPr>
              <a:xfrm>
                <a:off x="1375491" y="3835369"/>
                <a:ext cx="10086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</a:rPr>
                  <a:t>메디컬 체크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3D4F3B-5C8F-4B64-AEE4-7D994397D4A5}"/>
                </a:ext>
              </a:extLst>
            </p:cNvPr>
            <p:cNvGrpSpPr/>
            <p:nvPr/>
          </p:nvGrpSpPr>
          <p:grpSpPr>
            <a:xfrm>
              <a:off x="4748510" y="1863863"/>
              <a:ext cx="1008609" cy="697391"/>
              <a:chOff x="1399127" y="4141901"/>
              <a:chExt cx="1008609" cy="697391"/>
            </a:xfrm>
          </p:grpSpPr>
          <p:grpSp>
            <p:nvGrpSpPr>
              <p:cNvPr id="57" name="그룹 1002">
                <a:extLst>
                  <a:ext uri="{FF2B5EF4-FFF2-40B4-BE49-F238E27FC236}">
                    <a16:creationId xmlns:a16="http://schemas.microsoft.com/office/drawing/2014/main" id="{18D4F06E-AE50-42BB-A4A9-A62534DAA869}"/>
                  </a:ext>
                </a:extLst>
              </p:cNvPr>
              <p:cNvGrpSpPr/>
              <p:nvPr/>
            </p:nvGrpSpPr>
            <p:grpSpPr>
              <a:xfrm>
                <a:off x="1592689" y="4141901"/>
                <a:ext cx="617307" cy="427988"/>
                <a:chOff x="4947559" y="445658"/>
                <a:chExt cx="2899811" cy="2403158"/>
              </a:xfrm>
            </p:grpSpPr>
            <p:pic>
              <p:nvPicPr>
                <p:cNvPr id="58" name="Object 5">
                  <a:extLst>
                    <a:ext uri="{FF2B5EF4-FFF2-40B4-BE49-F238E27FC236}">
                      <a16:creationId xmlns:a16="http://schemas.microsoft.com/office/drawing/2014/main" id="{F78FA68D-582E-45EA-9DE7-DD3BAD23C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947559" y="445658"/>
                  <a:ext cx="2899811" cy="2403158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C439135-6C11-4721-B01E-1D28CB01F9C1}"/>
                  </a:ext>
                </a:extLst>
              </p:cNvPr>
              <p:cNvSpPr txBox="1"/>
              <p:nvPr/>
            </p:nvSpPr>
            <p:spPr>
              <a:xfrm>
                <a:off x="1399127" y="4562293"/>
                <a:ext cx="10086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</a:rPr>
                  <a:t>홈 트레이닝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40C9926-F7D8-42EA-80DE-89BAD2F6B5B5}"/>
                </a:ext>
              </a:extLst>
            </p:cNvPr>
            <p:cNvGrpSpPr/>
            <p:nvPr/>
          </p:nvGrpSpPr>
          <p:grpSpPr>
            <a:xfrm>
              <a:off x="2642970" y="1909441"/>
              <a:ext cx="854721" cy="662449"/>
              <a:chOff x="1442089" y="2759271"/>
              <a:chExt cx="854721" cy="662449"/>
            </a:xfrm>
          </p:grpSpPr>
          <p:grpSp>
            <p:nvGrpSpPr>
              <p:cNvPr id="59" name="그룹 1003">
                <a:extLst>
                  <a:ext uri="{FF2B5EF4-FFF2-40B4-BE49-F238E27FC236}">
                    <a16:creationId xmlns:a16="http://schemas.microsoft.com/office/drawing/2014/main" id="{395914F3-9130-4899-A41A-5197B7ECF5EB}"/>
                  </a:ext>
                </a:extLst>
              </p:cNvPr>
              <p:cNvGrpSpPr/>
              <p:nvPr/>
            </p:nvGrpSpPr>
            <p:grpSpPr>
              <a:xfrm>
                <a:off x="1566603" y="2759271"/>
                <a:ext cx="656882" cy="398045"/>
                <a:chOff x="1216086" y="3165559"/>
                <a:chExt cx="3085714" cy="1782000"/>
              </a:xfrm>
            </p:grpSpPr>
            <p:pic>
              <p:nvPicPr>
                <p:cNvPr id="60" name="Object 8">
                  <a:extLst>
                    <a:ext uri="{FF2B5EF4-FFF2-40B4-BE49-F238E27FC236}">
                      <a16:creationId xmlns:a16="http://schemas.microsoft.com/office/drawing/2014/main" id="{9E03B13A-BA22-4E82-A210-42F21A5A31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16086" y="3165559"/>
                  <a:ext cx="3085714" cy="1782000"/>
                </a:xfrm>
                <a:prstGeom prst="rect">
                  <a:avLst/>
                </a:prstGeom>
              </p:spPr>
            </p:pic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7A149A6-E1D9-4992-99F2-9DC3616F2815}"/>
                  </a:ext>
                </a:extLst>
              </p:cNvPr>
              <p:cNvSpPr txBox="1"/>
              <p:nvPr/>
            </p:nvSpPr>
            <p:spPr>
              <a:xfrm>
                <a:off x="1442089" y="3144721"/>
                <a:ext cx="8547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</a:rPr>
                  <a:t>위치 정보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DEC860B-47C2-4ABB-8948-D360C6E0400E}"/>
                </a:ext>
              </a:extLst>
            </p:cNvPr>
            <p:cNvGrpSpPr/>
            <p:nvPr/>
          </p:nvGrpSpPr>
          <p:grpSpPr>
            <a:xfrm>
              <a:off x="3195737" y="2687230"/>
              <a:ext cx="843501" cy="664774"/>
              <a:chOff x="1507593" y="4848652"/>
              <a:chExt cx="843501" cy="664774"/>
            </a:xfrm>
          </p:grpSpPr>
          <p:grpSp>
            <p:nvGrpSpPr>
              <p:cNvPr id="61" name="그룹 1004">
                <a:extLst>
                  <a:ext uri="{FF2B5EF4-FFF2-40B4-BE49-F238E27FC236}">
                    <a16:creationId xmlns:a16="http://schemas.microsoft.com/office/drawing/2014/main" id="{BB6BDD7A-6F0B-42A6-947F-0CAEAE9EF0DE}"/>
                  </a:ext>
                </a:extLst>
              </p:cNvPr>
              <p:cNvGrpSpPr/>
              <p:nvPr/>
            </p:nvGrpSpPr>
            <p:grpSpPr>
              <a:xfrm>
                <a:off x="1631751" y="4848652"/>
                <a:ext cx="591734" cy="442942"/>
                <a:chOff x="6397464" y="4519742"/>
                <a:chExt cx="2893128" cy="2214487"/>
              </a:xfrm>
            </p:grpSpPr>
            <p:pic>
              <p:nvPicPr>
                <p:cNvPr id="62" name="Object 11">
                  <a:extLst>
                    <a:ext uri="{FF2B5EF4-FFF2-40B4-BE49-F238E27FC236}">
                      <a16:creationId xmlns:a16="http://schemas.microsoft.com/office/drawing/2014/main" id="{2A2F1E90-4151-4C95-AC84-39A46D74A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397464" y="4519742"/>
                  <a:ext cx="2893128" cy="2214487"/>
                </a:xfrm>
                <a:prstGeom prst="rect">
                  <a:avLst/>
                </a:prstGeom>
              </p:spPr>
            </p:pic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918F96B-E4AE-4D1A-85F0-DBAD8ADD94BA}"/>
                  </a:ext>
                </a:extLst>
              </p:cNvPr>
              <p:cNvSpPr txBox="1"/>
              <p:nvPr/>
            </p:nvSpPr>
            <p:spPr>
              <a:xfrm>
                <a:off x="1507593" y="5236427"/>
                <a:ext cx="8435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1" noProof="0" dirty="0">
                    <a:solidFill>
                      <a:srgbClr val="000000"/>
                    </a:solidFill>
                    <a:latin typeface="Arial"/>
                    <a:ea typeface="맑은 고딕" panose="020B0503020000020004" pitchFamily="50" charset="-127"/>
                  </a:rPr>
                  <a:t>긴급 상황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BB1802C-1423-4691-8890-7A4028CB4655}"/>
                </a:ext>
              </a:extLst>
            </p:cNvPr>
            <p:cNvGrpSpPr/>
            <p:nvPr/>
          </p:nvGrpSpPr>
          <p:grpSpPr>
            <a:xfrm>
              <a:off x="4290912" y="2672438"/>
              <a:ext cx="854721" cy="686701"/>
              <a:chOff x="1468760" y="5540956"/>
              <a:chExt cx="854721" cy="686701"/>
            </a:xfrm>
          </p:grpSpPr>
          <p:grpSp>
            <p:nvGrpSpPr>
              <p:cNvPr id="63" name="그룹 1005">
                <a:extLst>
                  <a:ext uri="{FF2B5EF4-FFF2-40B4-BE49-F238E27FC236}">
                    <a16:creationId xmlns:a16="http://schemas.microsoft.com/office/drawing/2014/main" id="{F8718A9B-1E33-4491-B53C-88AA241ADF95}"/>
                  </a:ext>
                </a:extLst>
              </p:cNvPr>
              <p:cNvGrpSpPr/>
              <p:nvPr/>
            </p:nvGrpSpPr>
            <p:grpSpPr>
              <a:xfrm>
                <a:off x="1542087" y="5540956"/>
                <a:ext cx="708069" cy="401695"/>
                <a:chOff x="1052355" y="6315632"/>
                <a:chExt cx="3816608" cy="2471254"/>
              </a:xfrm>
            </p:grpSpPr>
            <p:pic>
              <p:nvPicPr>
                <p:cNvPr id="64" name="Object 14">
                  <a:extLst>
                    <a:ext uri="{FF2B5EF4-FFF2-40B4-BE49-F238E27FC236}">
                      <a16:creationId xmlns:a16="http://schemas.microsoft.com/office/drawing/2014/main" id="{53E511AA-6AAF-4EB0-8263-FE6751377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52355" y="6315632"/>
                  <a:ext cx="3816608" cy="2471254"/>
                </a:xfrm>
                <a:prstGeom prst="rect">
                  <a:avLst/>
                </a:prstGeom>
              </p:spPr>
            </p:pic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7690D9B-6691-43BA-9783-9A518E64C25F}"/>
                  </a:ext>
                </a:extLst>
              </p:cNvPr>
              <p:cNvSpPr txBox="1"/>
              <p:nvPr/>
            </p:nvSpPr>
            <p:spPr>
              <a:xfrm>
                <a:off x="1468760" y="5950658"/>
                <a:ext cx="8547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</a:rPr>
                  <a:t>수면 관리</a:t>
                </a: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7BF27E1-98C7-43F8-B1CA-2CD4854CC72B}"/>
              </a:ext>
            </a:extLst>
          </p:cNvPr>
          <p:cNvSpPr txBox="1"/>
          <p:nvPr/>
        </p:nvSpPr>
        <p:spPr>
          <a:xfrm>
            <a:off x="1261320" y="4968929"/>
            <a:ext cx="1699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모바일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웨어러블 기기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57C758-8EA9-41B9-A187-E530296EF851}"/>
              </a:ext>
            </a:extLst>
          </p:cNvPr>
          <p:cNvSpPr txBox="1"/>
          <p:nvPr/>
        </p:nvSpPr>
        <p:spPr>
          <a:xfrm>
            <a:off x="858499" y="5363267"/>
            <a:ext cx="280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모바일과</a:t>
            </a:r>
            <a:r>
              <a:rPr lang="en-US" altLang="ko-KR" b="1" dirty="0">
                <a:solidFill>
                  <a:srgbClr val="0070C0"/>
                </a:solidFill>
                <a:latin typeface="Arial"/>
                <a:ea typeface="맑은 고딕" panose="020B0503020000020004" pitchFamily="50" charset="-127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웨어러블 기기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건강정보 측정 및 기록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CC6B93-1B5A-4DF0-AD83-7F13712B8E03}"/>
              </a:ext>
            </a:extLst>
          </p:cNvPr>
          <p:cNvSpPr txBox="1"/>
          <p:nvPr/>
        </p:nvSpPr>
        <p:spPr>
          <a:xfrm>
            <a:off x="5093026" y="3387664"/>
            <a:ext cx="188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건강정보 저장</a:t>
            </a:r>
          </a:p>
        </p:txBody>
      </p:sp>
      <p:grpSp>
        <p:nvGrpSpPr>
          <p:cNvPr id="100" name="그룹 1003">
            <a:extLst>
              <a:ext uri="{FF2B5EF4-FFF2-40B4-BE49-F238E27FC236}">
                <a16:creationId xmlns:a16="http://schemas.microsoft.com/office/drawing/2014/main" id="{EEA81E95-4334-42F4-ADAB-F7C65C5BBB34}"/>
              </a:ext>
            </a:extLst>
          </p:cNvPr>
          <p:cNvGrpSpPr/>
          <p:nvPr/>
        </p:nvGrpSpPr>
        <p:grpSpPr>
          <a:xfrm rot="19604588">
            <a:off x="3356069" y="3416907"/>
            <a:ext cx="1605216" cy="217739"/>
            <a:chOff x="1666546" y="6150203"/>
            <a:chExt cx="6171429" cy="493714"/>
          </a:xfrm>
        </p:grpSpPr>
        <p:pic>
          <p:nvPicPr>
            <p:cNvPr id="101" name="Object 8">
              <a:extLst>
                <a:ext uri="{FF2B5EF4-FFF2-40B4-BE49-F238E27FC236}">
                  <a16:creationId xmlns:a16="http://schemas.microsoft.com/office/drawing/2014/main" id="{F18C2909-10D1-4895-9398-E676C905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6546" y="6150203"/>
              <a:ext cx="6171429" cy="493714"/>
            </a:xfrm>
            <a:prstGeom prst="rect">
              <a:avLst/>
            </a:prstGeom>
          </p:spPr>
        </p:pic>
      </p:grpSp>
      <p:grpSp>
        <p:nvGrpSpPr>
          <p:cNvPr id="105" name="그룹 1003">
            <a:extLst>
              <a:ext uri="{FF2B5EF4-FFF2-40B4-BE49-F238E27FC236}">
                <a16:creationId xmlns:a16="http://schemas.microsoft.com/office/drawing/2014/main" id="{37293A92-FFEA-4732-82D0-C51C3F3E143C}"/>
              </a:ext>
            </a:extLst>
          </p:cNvPr>
          <p:cNvGrpSpPr/>
          <p:nvPr/>
        </p:nvGrpSpPr>
        <p:grpSpPr>
          <a:xfrm rot="8776505">
            <a:off x="3524008" y="3669073"/>
            <a:ext cx="1589994" cy="217739"/>
            <a:chOff x="1666546" y="6150203"/>
            <a:chExt cx="6171429" cy="493714"/>
          </a:xfrm>
        </p:grpSpPr>
        <p:pic>
          <p:nvPicPr>
            <p:cNvPr id="106" name="Object 8">
              <a:extLst>
                <a:ext uri="{FF2B5EF4-FFF2-40B4-BE49-F238E27FC236}">
                  <a16:creationId xmlns:a16="http://schemas.microsoft.com/office/drawing/2014/main" id="{05B8BAAA-5DF7-4C34-AD1B-26C39F6B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6546" y="6150203"/>
              <a:ext cx="6171429" cy="493714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9B77EDE-7BBD-4CC7-8B50-2041075BCFF6}"/>
              </a:ext>
            </a:extLst>
          </p:cNvPr>
          <p:cNvSpPr txBox="1"/>
          <p:nvPr/>
        </p:nvSpPr>
        <p:spPr>
          <a:xfrm>
            <a:off x="9096355" y="5542667"/>
            <a:ext cx="212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70C0"/>
                </a:solidFill>
                <a:latin typeface="Arial"/>
                <a:ea typeface="맑은 고딕" panose="020B0503020000020004" pitchFamily="50" charset="-127"/>
              </a:rPr>
              <a:t>데이터 제 </a:t>
            </a:r>
            <a:r>
              <a:rPr lang="en-US" altLang="ko-KR" b="1" dirty="0">
                <a:solidFill>
                  <a:srgbClr val="0070C0"/>
                </a:solidFill>
                <a:latin typeface="Arial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070C0"/>
                </a:solidFill>
                <a:latin typeface="Arial"/>
                <a:ea typeface="맑은 고딕" panose="020B0503020000020004" pitchFamily="50" charset="-127"/>
              </a:rPr>
              <a:t>자 제공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3" name="Google Shape;383;p11">
            <a:extLst>
              <a:ext uri="{FF2B5EF4-FFF2-40B4-BE49-F238E27FC236}">
                <a16:creationId xmlns:a16="http://schemas.microsoft.com/office/drawing/2014/main" id="{072073FC-CB96-4F82-A637-0697A0CBDC0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15164" y="1753883"/>
            <a:ext cx="1309516" cy="1532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그룹 1003">
            <a:extLst>
              <a:ext uri="{FF2B5EF4-FFF2-40B4-BE49-F238E27FC236}">
                <a16:creationId xmlns:a16="http://schemas.microsoft.com/office/drawing/2014/main" id="{73306B02-17CD-4B84-A1CE-D6A1E0360364}"/>
              </a:ext>
            </a:extLst>
          </p:cNvPr>
          <p:cNvGrpSpPr/>
          <p:nvPr/>
        </p:nvGrpSpPr>
        <p:grpSpPr>
          <a:xfrm rot="1830790">
            <a:off x="7033736" y="3285003"/>
            <a:ext cx="1605216" cy="217739"/>
            <a:chOff x="1666546" y="6150203"/>
            <a:chExt cx="6171429" cy="493714"/>
          </a:xfrm>
        </p:grpSpPr>
        <p:pic>
          <p:nvPicPr>
            <p:cNvPr id="67" name="Object 8">
              <a:extLst>
                <a:ext uri="{FF2B5EF4-FFF2-40B4-BE49-F238E27FC236}">
                  <a16:creationId xmlns:a16="http://schemas.microsoft.com/office/drawing/2014/main" id="{7AAAA9BB-6243-4E99-B794-B1D9BF66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6546" y="6150203"/>
              <a:ext cx="6171429" cy="493714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83C9485-96E8-F72A-53EC-0D913BA4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8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835" y="577238"/>
            <a:ext cx="10622806" cy="38635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835" y="1315333"/>
            <a:ext cx="10622806" cy="38635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ADA69C2-9F93-40CD-98C1-DC1FF9F63B38}"/>
              </a:ext>
            </a:extLst>
          </p:cNvPr>
          <p:cNvSpPr txBox="1"/>
          <p:nvPr/>
        </p:nvSpPr>
        <p:spPr>
          <a:xfrm>
            <a:off x="876068" y="645777"/>
            <a:ext cx="832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440">
              <a:defRPr/>
            </a:pPr>
            <a:r>
              <a:rPr lang="en-US" altLang="ko-KR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</a:t>
            </a:r>
            <a:r>
              <a:rPr lang="ko-KR" altLang="en-US" sz="36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서비스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(SK</a:t>
            </a:r>
            <a:r>
              <a:rPr lang="ko-KR" altLang="en-US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 개인정보 수집</a:t>
            </a:r>
            <a:r>
              <a:rPr lang="en-US" altLang="ko-KR" sz="2400" b="1" dirty="0">
                <a:solidFill>
                  <a:srgbClr val="265D9A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3600" b="1" dirty="0">
              <a:solidFill>
                <a:srgbClr val="265D9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E3A72D-5323-448A-81FD-D1BA2335EA85}"/>
              </a:ext>
            </a:extLst>
          </p:cNvPr>
          <p:cNvSpPr txBox="1"/>
          <p:nvPr/>
        </p:nvSpPr>
        <p:spPr>
          <a:xfrm>
            <a:off x="7334619" y="689615"/>
            <a:ext cx="406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06440">
              <a:defRPr/>
            </a:pPr>
            <a:r>
              <a:rPr lang="ko-KR" altLang="en-US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lang="en-US" altLang="ko-KR" sz="1600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 defTabSz="406440">
              <a:defRPr/>
            </a:pPr>
            <a:r>
              <a:rPr lang="en-US" altLang="ko-KR" sz="1600" b="1" dirty="0">
                <a:solidFill>
                  <a:srgbClr val="B0C3D8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lang="en-US" altLang="ko-KR" sz="933" b="1" dirty="0">
              <a:solidFill>
                <a:srgbClr val="B0C3D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46;p7">
            <a:extLst>
              <a:ext uri="{FF2B5EF4-FFF2-40B4-BE49-F238E27FC236}">
                <a16:creationId xmlns:a16="http://schemas.microsoft.com/office/drawing/2014/main" id="{0C3D43E0-F0D7-477B-A80E-0EE2A04B5E14}"/>
              </a:ext>
            </a:extLst>
          </p:cNvPr>
          <p:cNvSpPr txBox="1"/>
          <p:nvPr/>
        </p:nvSpPr>
        <p:spPr>
          <a:xfrm>
            <a:off x="783835" y="236874"/>
            <a:ext cx="594356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ctr" anchorCtr="0">
            <a:spAutoFit/>
          </a:bodyPr>
          <a:lstStyle/>
          <a:p>
            <a:r>
              <a:rPr lang="en-US" sz="1467" b="1" dirty="0" err="1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SK헬스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</a:t>
            </a:r>
            <a:r>
              <a:rPr lang="ko-KR" alt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전환 정보</a:t>
            </a:r>
            <a:r>
              <a:rPr lang="en-US" sz="1467" b="1" dirty="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컨설팅</a:t>
            </a:r>
            <a:endParaRPr sz="1467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B9A021B-5496-4FE1-857B-197C8A6C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420124"/>
              </p:ext>
            </p:extLst>
          </p:nvPr>
        </p:nvGraphicFramePr>
        <p:xfrm>
          <a:off x="1286246" y="2053427"/>
          <a:ext cx="9762754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930">
                  <a:extLst>
                    <a:ext uri="{9D8B030D-6E8A-4147-A177-3AD203B41FA5}">
                      <a16:colId xmlns:a16="http://schemas.microsoft.com/office/drawing/2014/main" val="1465905227"/>
                    </a:ext>
                  </a:extLst>
                </a:gridCol>
                <a:gridCol w="6107824">
                  <a:extLst>
                    <a:ext uri="{9D8B030D-6E8A-4147-A177-3AD203B41FA5}">
                      <a16:colId xmlns:a16="http://schemas.microsoft.com/office/drawing/2014/main" val="1089753921"/>
                    </a:ext>
                  </a:extLst>
                </a:gridCol>
              </a:tblGrid>
              <a:tr h="34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항목 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 정보 </a:t>
                      </a:r>
                    </a:p>
                  </a:txBody>
                  <a:tcPr anchor="ctr">
                    <a:solidFill>
                      <a:srgbClr val="316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096390"/>
                  </a:ext>
                </a:extLst>
              </a:tr>
              <a:tr h="341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헬스 프로필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몸무게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프로필 사진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46531"/>
                  </a:ext>
                </a:extLst>
              </a:tr>
              <a:tr h="341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헬스 계정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헬스 계정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738906"/>
                  </a:ext>
                </a:extLst>
              </a:tr>
              <a:tr h="598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 및 어플리케이션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단말정보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버전 정보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어플리케이션 사용 기록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이용자 활동 정보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37784"/>
                  </a:ext>
                </a:extLst>
              </a:tr>
              <a:tr h="34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연동 단말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 모델명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제조사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465329"/>
                  </a:ext>
                </a:extLst>
              </a:tr>
              <a:tr h="34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사용자의 개인 위치 정보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운동 위치 및 이동 경로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90263"/>
                  </a:ext>
                </a:extLst>
              </a:tr>
              <a:tr h="59839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건강 및 웰니스 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심박수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스트레스 레벨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산소포화도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혈당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혈압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체지방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골격근량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근육량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613077"/>
                  </a:ext>
                </a:extLst>
              </a:tr>
              <a:tr h="5983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수면 관련 정보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각 정보의 생성시각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측정시각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정보 생성앱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935214"/>
                  </a:ext>
                </a:extLst>
              </a:tr>
              <a:tr h="34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여성 건강 기능 수집 정보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생리 주기 및 기간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일일 증상 및 기분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34424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F3DD9F3-4767-41AA-B5AB-B68396D5F485}"/>
              </a:ext>
            </a:extLst>
          </p:cNvPr>
          <p:cNvSpPr txBox="1"/>
          <p:nvPr/>
        </p:nvSpPr>
        <p:spPr>
          <a:xfrm>
            <a:off x="876068" y="1448465"/>
            <a:ext cx="412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 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 개인정보 수집 항목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8AB8F0-DAED-473B-82E6-06CE128124B9}"/>
              </a:ext>
            </a:extLst>
          </p:cNvPr>
          <p:cNvSpPr/>
          <p:nvPr/>
        </p:nvSpPr>
        <p:spPr>
          <a:xfrm>
            <a:off x="1286246" y="4528714"/>
            <a:ext cx="9762754" cy="1639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560C7-E7BD-4C70-AEE0-D362677743AA}"/>
              </a:ext>
            </a:extLst>
          </p:cNvPr>
          <p:cNvSpPr txBox="1"/>
          <p:nvPr/>
        </p:nvSpPr>
        <p:spPr>
          <a:xfrm>
            <a:off x="113772" y="4250061"/>
            <a:ext cx="117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민감정보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279322C-8452-46AB-B516-A593BEC46EB4}"/>
              </a:ext>
            </a:extLst>
          </p:cNvPr>
          <p:cNvCxnSpPr>
            <a:endCxn id="8" idx="2"/>
          </p:cNvCxnSpPr>
          <p:nvPr/>
        </p:nvCxnSpPr>
        <p:spPr>
          <a:xfrm rot="16200000" flipV="1">
            <a:off x="618111" y="4701291"/>
            <a:ext cx="750034" cy="586237"/>
          </a:xfrm>
          <a:prstGeom prst="bentConnector3">
            <a:avLst>
              <a:gd name="adj1" fmla="val 123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F02EDD-3208-00AC-9AED-886D9C8E61BD}"/>
              </a:ext>
            </a:extLst>
          </p:cNvPr>
          <p:cNvSpPr txBox="1"/>
          <p:nvPr/>
        </p:nvSpPr>
        <p:spPr>
          <a:xfrm>
            <a:off x="6552279" y="6259408"/>
            <a:ext cx="4756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※ </a:t>
            </a:r>
            <a:r>
              <a:rPr lang="ko-KR" altLang="en-US" sz="1400" b="1" dirty="0"/>
              <a:t>개인정보 보호법 제</a:t>
            </a:r>
            <a:r>
              <a:rPr lang="en-US" altLang="ko-KR" sz="1400" b="1" dirty="0"/>
              <a:t>23</a:t>
            </a:r>
            <a:r>
              <a:rPr lang="ko-KR" altLang="en-US" sz="1400" b="1" dirty="0"/>
              <a:t>조제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항 민감정보의 처리 제한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CE5A05-4ABB-DEC0-0C08-7A3430A3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A2C3-1283-4907-998B-42F18580F5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46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5981</TotalTime>
  <Words>3370</Words>
  <Application>Microsoft Office PowerPoint</Application>
  <PresentationFormat>와이드스크린</PresentationFormat>
  <Paragraphs>935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맑은 고딕</vt:lpstr>
      <vt:lpstr>맑은 고딕</vt:lpstr>
      <vt:lpstr>함초롬바탕</vt:lpstr>
      <vt:lpstr>Arial</vt:lpstr>
      <vt:lpstr>Wingdings</vt:lpstr>
      <vt:lpstr>Office 테마</vt:lpstr>
      <vt:lpstr>1_Office 테마</vt:lpstr>
      <vt:lpstr>2_Office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KimBaekHyun</dc:creator>
  <cp:lastModifiedBy>KimBaekHyun</cp:lastModifiedBy>
  <cp:revision>128</cp:revision>
  <dcterms:created xsi:type="dcterms:W3CDTF">2022-06-07T08:08:41Z</dcterms:created>
  <dcterms:modified xsi:type="dcterms:W3CDTF">2022-06-21T07:58:03Z</dcterms:modified>
</cp:coreProperties>
</file>